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5"/>
  </p:notesMasterIdLst>
  <p:handoutMasterIdLst>
    <p:handoutMasterId r:id="rId36"/>
  </p:handoutMasterIdLst>
  <p:sldIdLst>
    <p:sldId id="342" r:id="rId5"/>
    <p:sldId id="382" r:id="rId6"/>
    <p:sldId id="377" r:id="rId7"/>
    <p:sldId id="383" r:id="rId8"/>
    <p:sldId id="390" r:id="rId9"/>
    <p:sldId id="384" r:id="rId10"/>
    <p:sldId id="385" r:id="rId11"/>
    <p:sldId id="386" r:id="rId12"/>
    <p:sldId id="388" r:id="rId13"/>
    <p:sldId id="387" r:id="rId14"/>
    <p:sldId id="389" r:id="rId15"/>
    <p:sldId id="373" r:id="rId16"/>
    <p:sldId id="391" r:id="rId17"/>
    <p:sldId id="392" r:id="rId18"/>
    <p:sldId id="402" r:id="rId19"/>
    <p:sldId id="403" r:id="rId20"/>
    <p:sldId id="393" r:id="rId21"/>
    <p:sldId id="394" r:id="rId22"/>
    <p:sldId id="395" r:id="rId23"/>
    <p:sldId id="396" r:id="rId24"/>
    <p:sldId id="397" r:id="rId25"/>
    <p:sldId id="398" r:id="rId26"/>
    <p:sldId id="399" r:id="rId27"/>
    <p:sldId id="400" r:id="rId28"/>
    <p:sldId id="401" r:id="rId29"/>
    <p:sldId id="404" r:id="rId30"/>
    <p:sldId id="372" r:id="rId31"/>
    <p:sldId id="405" r:id="rId32"/>
    <p:sldId id="406" r:id="rId33"/>
    <p:sldId id="40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3FBFE"/>
    <a:srgbClr val="000000"/>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0A1B5D5-9B99-4C35-A422-299274C87663}">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436" autoAdjust="0"/>
    <p:restoredTop sz="95737" autoAdjust="0"/>
  </p:normalViewPr>
  <p:slideViewPr>
    <p:cSldViewPr snapToGrid="0" snapToObjects="1" showGuides="1">
      <p:cViewPr>
        <p:scale>
          <a:sx n="74" d="100"/>
          <a:sy n="74" d="100"/>
        </p:scale>
        <p:origin x="1632" y="105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snapToObjects="1">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4459878-C319-6BF3-52DC-16FA4340A6C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C82FA7FC-DFAE-8499-5A3E-AD9648D7FCA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58BFD57-AB0A-470B-A7AF-56DFE7B5174A}" type="datetimeFigureOut">
              <a:rPr lang="en-US" smtClean="0"/>
              <a:t>10/20/25</a:t>
            </a:fld>
            <a:endParaRPr lang="en-US" dirty="0"/>
          </a:p>
        </p:txBody>
      </p:sp>
      <p:sp>
        <p:nvSpPr>
          <p:cNvPr id="4" name="Footer Placeholder 3">
            <a:extLst>
              <a:ext uri="{FF2B5EF4-FFF2-40B4-BE49-F238E27FC236}">
                <a16:creationId xmlns:a16="http://schemas.microsoft.com/office/drawing/2014/main" id="{4C9C12BB-9544-9F9A-BEDA-E7168643859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D1E77E4-B9A2-A882-9240-3AE65EE2176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E9D61A1-75D9-49F7-83EB-F5872642613A}" type="slidenum">
              <a:rPr lang="en-US" smtClean="0"/>
              <a:t>‹#›</a:t>
            </a:fld>
            <a:endParaRPr lang="en-US" dirty="0"/>
          </a:p>
        </p:txBody>
      </p:sp>
    </p:spTree>
    <p:extLst>
      <p:ext uri="{BB962C8B-B14F-4D97-AF65-F5344CB8AC3E}">
        <p14:creationId xmlns:p14="http://schemas.microsoft.com/office/powerpoint/2010/main" val="14773272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eg>
</file>

<file path=ppt/media/image6.png>
</file>

<file path=ppt/media/image7.png>
</file>

<file path=ppt/media/image8.jp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10/20/25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Welcome to this presentation covering statistical analyses of diabetes in Pima Indians.</a:t>
            </a:r>
          </a:p>
        </p:txBody>
      </p:sp>
      <p:sp>
        <p:nvSpPr>
          <p:cNvPr id="4" name="Slide Number Placeholder 3"/>
          <p:cNvSpPr>
            <a:spLocks noGrp="1"/>
          </p:cNvSpPr>
          <p:nvPr>
            <p:ph type="sldNum" sz="quarter" idx="5"/>
          </p:nvPr>
        </p:nvSpPr>
        <p:spPr/>
        <p:txBody>
          <a:bodyPr/>
          <a:lstStyle/>
          <a:p>
            <a:fld id="{DEF75CB5-5666-5049-9AE0-38EFD385C21E}" type="slidenum">
              <a:rPr lang="en-US" smtClean="0"/>
              <a:t>1</a:t>
            </a:fld>
            <a:endParaRPr lang="en-US" dirty="0"/>
          </a:p>
        </p:txBody>
      </p:sp>
    </p:spTree>
    <p:extLst>
      <p:ext uri="{BB962C8B-B14F-4D97-AF65-F5344CB8AC3E}">
        <p14:creationId xmlns:p14="http://schemas.microsoft.com/office/powerpoint/2010/main" val="15759997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D6F12-2CC7-0880-DE41-7D19A6D64EA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29A592-95B3-7C09-ED30-AAFE58C942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277399D-0C02-6409-D8EC-DE4F42AA213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Using the Interquartile Range (IQR) method, outliers were identified for Age, BMI, Blood Pressure, and No. Pregnancies. </a:t>
            </a:r>
            <a:r>
              <a:rPr lang="en-GB" sz="1200" kern="1200" dirty="0">
                <a:solidFill>
                  <a:schemeClr val="tx1"/>
                </a:solidFill>
                <a:effectLst/>
                <a:latin typeface="+mn-lt"/>
                <a:ea typeface="+mn-ea"/>
                <a:cs typeface="+mn-cs"/>
              </a:rPr>
              <a:t>The outlier values within each variable are listed in the table on the right-hand side.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The outlier values for age are: 67, 67, 67, 68, 69, 69, 70, 72, 81. For BMI, the values are 52.3, 52.3, 52.9, 53.2, 55, 57.3, 59.4, 67.1. For blood pressure, there are 14 values: 24, 30, 30, 38, 106, 106, 106, 108, 108, 110, 110, 110, 114, 122. For the number of pregnancies, there are 4 values: 14, 14, 15, and 17. </a:t>
            </a:r>
          </a:p>
          <a:p>
            <a:endParaRPr lang="en-GB" dirty="0"/>
          </a:p>
          <a:p>
            <a:r>
              <a:rPr lang="en-GB" dirty="0"/>
              <a:t>To manage these, each individual variable had to be considered along with whether those values are just realistic but rare cases. With age, the risk of developing diabetes increases (The Lancet Diabetes &amp; Endocrinology, 2025) </a:t>
            </a:r>
            <a:r>
              <a:rPr lang="en-GB" b="0" dirty="0"/>
              <a:t>so in this case, it’s likely that the outlier values are just genuine variations in the sample population. Therefore, they were retained in the dataset for analysis. </a:t>
            </a:r>
            <a:endParaRPr lang="en-GB" dirty="0"/>
          </a:p>
          <a:p>
            <a:endParaRPr lang="en-GB" dirty="0"/>
          </a:p>
          <a:p>
            <a:r>
              <a:rPr lang="en-GB" dirty="0"/>
              <a:t>For the outlier BMI scores, they are all on the higher end, which </a:t>
            </a:r>
            <a:r>
              <a:rPr lang="en-GB" b="0" dirty="0"/>
              <a:t>is an occurrence in the population and indicates severe obesity, according to </a:t>
            </a:r>
            <a:r>
              <a:rPr lang="en-GB" dirty="0"/>
              <a:t>Flegal, Kit and Graubard (2014)</a:t>
            </a:r>
            <a:r>
              <a:rPr lang="en-GB" b="0" dirty="0"/>
              <a:t> As a result, they were also retained in the dataset. </a:t>
            </a:r>
          </a:p>
          <a:p>
            <a:endParaRPr lang="en-GB" b="0" dirty="0"/>
          </a:p>
          <a:p>
            <a:r>
              <a:rPr lang="en-GB" b="0" dirty="0"/>
              <a:t>The lower outlier values (24, 30, 38) for BP are unrealistically low as typically, diastolic BP is ≥ 60 mmHg (Kelly et al, 2022) . This implies that these values are erroneous, potentially caused by incorrect entry of the data. As a result, these values were excluded from the dataset for future analysis. On the other hand, the higher outlier values (106-122) are physiologically possible in individuals who have diabetes as hypertension and diabetes often coexist </a:t>
            </a:r>
            <a:r>
              <a:rPr lang="en-GB" dirty="0"/>
              <a:t>(</a:t>
            </a:r>
            <a:r>
              <a:rPr lang="en-GB" dirty="0" err="1"/>
              <a:t>Przezak</a:t>
            </a:r>
            <a:r>
              <a:rPr lang="en-GB" dirty="0"/>
              <a:t>, Bielka and Pawlik, 2022)</a:t>
            </a:r>
            <a:r>
              <a:rPr lang="en-GB" b="0" dirty="0"/>
              <a:t>. As a result these values were retained in the dataset. </a:t>
            </a:r>
          </a:p>
          <a:p>
            <a:endParaRPr lang="en-GB" b="0" dirty="0"/>
          </a:p>
          <a:p>
            <a:r>
              <a:rPr lang="en-GB" b="0" dirty="0"/>
              <a:t>Pregnancy outlier values were retained in the dataset too as although it is uncommon for a woman to have more than 14 pregnancies, it is a possibility, especially in countries within Southern Asia </a:t>
            </a:r>
            <a:r>
              <a:rPr lang="en-GB" dirty="0"/>
              <a:t>(Tamir </a:t>
            </a:r>
            <a:r>
              <a:rPr lang="en-GB" i="0" dirty="0"/>
              <a:t>et al</a:t>
            </a:r>
            <a:r>
              <a:rPr lang="en-GB" i="1" dirty="0"/>
              <a:t>.</a:t>
            </a:r>
            <a:r>
              <a:rPr lang="en-GB" dirty="0"/>
              <a:t>, 2025)</a:t>
            </a:r>
            <a:r>
              <a:rPr lang="en-GB" b="0" dirty="0"/>
              <a:t>. </a:t>
            </a:r>
            <a:endParaRPr lang="en-GB" dirty="0"/>
          </a:p>
        </p:txBody>
      </p:sp>
      <p:sp>
        <p:nvSpPr>
          <p:cNvPr id="4" name="Slide Number Placeholder 3">
            <a:extLst>
              <a:ext uri="{FF2B5EF4-FFF2-40B4-BE49-F238E27FC236}">
                <a16:creationId xmlns:a16="http://schemas.microsoft.com/office/drawing/2014/main" id="{D04C11BB-76DF-81AF-D0BB-C4D147227905}"/>
              </a:ext>
            </a:extLst>
          </p:cNvPr>
          <p:cNvSpPr>
            <a:spLocks noGrp="1"/>
          </p:cNvSpPr>
          <p:nvPr>
            <p:ph type="sldNum" sz="quarter" idx="5"/>
          </p:nvPr>
        </p:nvSpPr>
        <p:spPr/>
        <p:txBody>
          <a:bodyPr/>
          <a:lstStyle/>
          <a:p>
            <a:fld id="{DEF75CB5-5666-5049-9AE0-38EFD385C21E}" type="slidenum">
              <a:rPr lang="en-US" smtClean="0"/>
              <a:t>10</a:t>
            </a:fld>
            <a:endParaRPr lang="en-US" dirty="0"/>
          </a:p>
        </p:txBody>
      </p:sp>
    </p:spTree>
    <p:extLst>
      <p:ext uri="{BB962C8B-B14F-4D97-AF65-F5344CB8AC3E}">
        <p14:creationId xmlns:p14="http://schemas.microsoft.com/office/powerpoint/2010/main" val="3745380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00ABC3-39FE-C72F-9A95-15305B02D92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58644A8-FCFD-8050-6E5D-03F886C54A6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B852F7-79DE-E5AC-D0D8-23FF775EAECD}"/>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Here we are reviewing the rate of diabetes across the different age groups, BMI categories, and pregnancy groups.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Ages were categorised into groups ( under 30, 30-39, 40,49 and 50+). The rate of diabetes was lower in the &lt;30 group, and increased starkly to the 30-39 age group. From there, the rate of diabetes was similar.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BMI was categorised into four categories: underweight (&lt; 18.5), normal (18.5–24.9), overweight (25–29.9), and obese (≥30). These are widely accepted categories for BMI used globally (World Health Organization, 2025)</a:t>
            </a:r>
            <a:r>
              <a:rPr lang="en-GB" b="1" dirty="0"/>
              <a:t>.</a:t>
            </a:r>
            <a:r>
              <a:rPr lang="en-GB" dirty="0"/>
              <a:t> BMI was not recorded for 4 participants. The rate of diabetes increases as BMI increases, which is a well-reported relationship. </a:t>
            </a:r>
            <a:endParaRPr lang="en-GB" b="0" dirty="0"/>
          </a:p>
          <a:p>
            <a:endParaRPr lang="en-GB" b="0" dirty="0"/>
          </a:p>
          <a:p>
            <a:r>
              <a:rPr lang="en-GB" b="0" dirty="0"/>
              <a:t>Four pregnancy groups were created (0, 1-2, 3-4, 5+). The rate was lower amongst group of participants who had 1 or 2 pregnancies and highest amongst those who had experienced more than 5 pregnancies. Gestational diabetes can occur in pregnant women, and risk of developing this increases as the age of the expectant mother increases and this is supported by </a:t>
            </a:r>
            <a:r>
              <a:rPr lang="en-GB" dirty="0"/>
              <a:t>Li </a:t>
            </a:r>
            <a:r>
              <a:rPr lang="en-GB" i="0" dirty="0"/>
              <a:t>et al.’s meta-analysis of gestational diabetes and age (2020</a:t>
            </a:r>
            <a:r>
              <a:rPr lang="en-GB" dirty="0"/>
              <a:t>)</a:t>
            </a:r>
            <a:r>
              <a:rPr lang="en-GB" b="0" dirty="0"/>
              <a: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50B38564-5DE4-5501-5C3E-350D8B2A38D0}"/>
              </a:ext>
            </a:extLst>
          </p:cNvPr>
          <p:cNvSpPr>
            <a:spLocks noGrp="1"/>
          </p:cNvSpPr>
          <p:nvPr>
            <p:ph type="sldNum" sz="quarter" idx="5"/>
          </p:nvPr>
        </p:nvSpPr>
        <p:spPr/>
        <p:txBody>
          <a:bodyPr/>
          <a:lstStyle/>
          <a:p>
            <a:fld id="{DEF75CB5-5666-5049-9AE0-38EFD385C21E}" type="slidenum">
              <a:rPr lang="en-US" smtClean="0"/>
              <a:t>11</a:t>
            </a:fld>
            <a:endParaRPr lang="en-US" dirty="0"/>
          </a:p>
        </p:txBody>
      </p:sp>
    </p:spTree>
    <p:extLst>
      <p:ext uri="{BB962C8B-B14F-4D97-AF65-F5344CB8AC3E}">
        <p14:creationId xmlns:p14="http://schemas.microsoft.com/office/powerpoint/2010/main" val="12695842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12</a:t>
            </a:fld>
            <a:endParaRPr lang="en-US" dirty="0"/>
          </a:p>
        </p:txBody>
      </p:sp>
    </p:spTree>
    <p:extLst>
      <p:ext uri="{BB962C8B-B14F-4D97-AF65-F5344CB8AC3E}">
        <p14:creationId xmlns:p14="http://schemas.microsoft.com/office/powerpoint/2010/main" val="18601641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15E010-C75D-9980-4050-88680506C6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3C181D3-DD3D-4602-7892-967E69A626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58EA4B0-5102-9043-FF30-5DA2918FAA67}"/>
              </a:ext>
            </a:extLst>
          </p:cNvPr>
          <p:cNvSpPr>
            <a:spLocks noGrp="1"/>
          </p:cNvSpPr>
          <p:nvPr>
            <p:ph type="body" idx="1"/>
          </p:nvPr>
        </p:nvSpPr>
        <p:spPr/>
        <p:txBody>
          <a:bodyPr/>
          <a:lstStyle/>
          <a:p>
            <a:r>
              <a:rPr lang="en-GB" dirty="0"/>
              <a:t>To answer this question, first, as glucose levels is a continuous variable, a normality test was run to determine whether the data is normally distributed, as this inform the statistical test used. </a:t>
            </a:r>
          </a:p>
          <a:p>
            <a:endParaRPr lang="en-GB" dirty="0"/>
          </a:p>
          <a:p>
            <a:r>
              <a:rPr lang="en-GB" dirty="0"/>
              <a:t>The Shapiro-Wilk test was used to determine the normality of the levels of glucose for the group with diabetes and the group without. The p-value for both groups was &lt;0.05 which indicates that the data is not normally distributed. However, this is a large dataset (729 rows in the dataset without outliers/missing values) and the Shapiro-Wilk test is sensitive when the sample size is this large. </a:t>
            </a:r>
          </a:p>
          <a:p>
            <a:endParaRPr lang="en-GB" dirty="0"/>
          </a:p>
          <a:p>
            <a:r>
              <a:rPr lang="en-GB" dirty="0"/>
              <a:t>The W statistic is 0.97 for both groups and is close to 1, which shows that the data is quite close to normal. </a:t>
            </a:r>
          </a:p>
          <a:p>
            <a:endParaRPr lang="en-GB" dirty="0"/>
          </a:p>
          <a:p>
            <a:r>
              <a:rPr lang="en-GB" dirty="0"/>
              <a:t>Also, a histogram of the glucose scores by diabetes diagnosis visually displays the normal distribution of both groups. As a result we can be confident that the data is normal and use a parametric test.</a:t>
            </a:r>
          </a:p>
          <a:p>
            <a:endParaRPr lang="en-GB" dirty="0"/>
          </a:p>
          <a:p>
            <a:r>
              <a:rPr lang="en-GB" dirty="0"/>
              <a:t>An independent samples t-test is the most appropriate statistical test as the glucose levels is a continuous variable, and diabetes diagnosis is a categorical variable split into 2 groups independent of each other. And since the glucose levels are normally distributed, the mean levels of the two groups can be compared.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9BCE46BB-1711-5938-4CE3-8F0865C7D084}"/>
              </a:ext>
            </a:extLst>
          </p:cNvPr>
          <p:cNvSpPr>
            <a:spLocks noGrp="1"/>
          </p:cNvSpPr>
          <p:nvPr>
            <p:ph type="sldNum" sz="quarter" idx="5"/>
          </p:nvPr>
        </p:nvSpPr>
        <p:spPr/>
        <p:txBody>
          <a:bodyPr/>
          <a:lstStyle/>
          <a:p>
            <a:fld id="{DEF75CB5-5666-5049-9AE0-38EFD385C21E}" type="slidenum">
              <a:rPr lang="en-US" smtClean="0"/>
              <a:t>13</a:t>
            </a:fld>
            <a:endParaRPr lang="en-US" dirty="0"/>
          </a:p>
        </p:txBody>
      </p:sp>
    </p:spTree>
    <p:extLst>
      <p:ext uri="{BB962C8B-B14F-4D97-AF65-F5344CB8AC3E}">
        <p14:creationId xmlns:p14="http://schemas.microsoft.com/office/powerpoint/2010/main" val="4952132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7BDFD2-C364-5AF6-2025-5CA2EA2CFD7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9F1C1CC-FDA7-2F5F-0CF5-9CADEEFA70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F3188C4-5357-201D-9905-FB4E9C546900}"/>
              </a:ext>
            </a:extLst>
          </p:cNvPr>
          <p:cNvSpPr>
            <a:spLocks noGrp="1"/>
          </p:cNvSpPr>
          <p:nvPr>
            <p:ph type="body" idx="1"/>
          </p:nvPr>
        </p:nvSpPr>
        <p:spPr/>
        <p:txBody>
          <a:bodyPr/>
          <a:lstStyle/>
          <a:p>
            <a:r>
              <a:rPr lang="en-GB" dirty="0"/>
              <a:t>Two hypotheses were created for this analysis: </a:t>
            </a:r>
          </a:p>
          <a:p>
            <a:r>
              <a:rPr lang="en-GB" dirty="0"/>
              <a:t> - The null hypothesis: that there is no significant difference in mean glucose levels between individuals with and without diabetes. </a:t>
            </a:r>
          </a:p>
          <a:p>
            <a:pPr marL="171450" indent="-171450">
              <a:buFontTx/>
              <a:buChar char="-"/>
            </a:pPr>
            <a:r>
              <a:rPr lang="en-GB" dirty="0"/>
              <a:t>The alternative hypothesis: that there is a significant difference in mean glucose levels between individuals with and without diabetes.</a:t>
            </a:r>
          </a:p>
          <a:p>
            <a:pPr marL="171450" indent="-171450">
              <a:buFontTx/>
              <a:buChar char="-"/>
            </a:pPr>
            <a:endParaRPr lang="en-GB" dirty="0"/>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GB" dirty="0"/>
              <a:t>The p-value is less than 0.001, showing that there is a significant difference in mean glucose levels between individuals with and without diabetes. Therefore, the null hypothesis is rejected and the alternative hypothesis is accepted. </a:t>
            </a:r>
          </a:p>
          <a:p>
            <a:pPr marL="171450" indent="-171450">
              <a:buFontTx/>
              <a:buChar char="-"/>
            </a:pPr>
            <a:endParaRPr lang="en-GB" dirty="0"/>
          </a:p>
          <a:p>
            <a:pPr marL="171450" indent="-171450">
              <a:buFontTx/>
              <a:buChar char="-"/>
            </a:pPr>
            <a:endParaRPr lang="en-GB" dirty="0"/>
          </a:p>
        </p:txBody>
      </p:sp>
      <p:sp>
        <p:nvSpPr>
          <p:cNvPr id="4" name="Slide Number Placeholder 3">
            <a:extLst>
              <a:ext uri="{FF2B5EF4-FFF2-40B4-BE49-F238E27FC236}">
                <a16:creationId xmlns:a16="http://schemas.microsoft.com/office/drawing/2014/main" id="{FAADAC61-AB03-C720-F9A1-D9010AA9D62F}"/>
              </a:ext>
            </a:extLst>
          </p:cNvPr>
          <p:cNvSpPr>
            <a:spLocks noGrp="1"/>
          </p:cNvSpPr>
          <p:nvPr>
            <p:ph type="sldNum" sz="quarter" idx="5"/>
          </p:nvPr>
        </p:nvSpPr>
        <p:spPr/>
        <p:txBody>
          <a:bodyPr/>
          <a:lstStyle/>
          <a:p>
            <a:fld id="{DEF75CB5-5666-5049-9AE0-38EFD385C21E}" type="slidenum">
              <a:rPr lang="en-US" smtClean="0"/>
              <a:t>14</a:t>
            </a:fld>
            <a:endParaRPr lang="en-US" dirty="0"/>
          </a:p>
        </p:txBody>
      </p:sp>
    </p:spTree>
    <p:extLst>
      <p:ext uri="{BB962C8B-B14F-4D97-AF65-F5344CB8AC3E}">
        <p14:creationId xmlns:p14="http://schemas.microsoft.com/office/powerpoint/2010/main" val="400824843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0CAB00-327E-FB5E-DBCA-3629EC3659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94C1C75-FB3B-241A-1CBF-B415AC5A83A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C0DE0B-5DDB-9853-3C22-26D757612B58}"/>
              </a:ext>
            </a:extLst>
          </p:cNvPr>
          <p:cNvSpPr>
            <a:spLocks noGrp="1"/>
          </p:cNvSpPr>
          <p:nvPr>
            <p:ph type="body" idx="1"/>
          </p:nvPr>
        </p:nvSpPr>
        <p:spPr/>
        <p:txBody>
          <a:bodyPr/>
          <a:lstStyle/>
          <a:p>
            <a:r>
              <a:rPr lang="en-GB" dirty="0"/>
              <a:t>Similar to the previous question, a normality test was run to determine whether the number of pregnancies is normally distributed to inform which statistical test should be used. </a:t>
            </a:r>
          </a:p>
          <a:p>
            <a:endParaRPr lang="en-GB" dirty="0"/>
          </a:p>
          <a:p>
            <a:r>
              <a:rPr lang="en-GB" dirty="0"/>
              <a:t>The Shapiro-Wilk test was used to determine the normality of the number of pregnancies for the group with diabetes and the group without. The p-value for both groups was &lt;0.05 which indicates that the data is not normally distributed. The W statistics for both groups, particularly the group without diabetes, indicates that the data isn’t close to being normal. </a:t>
            </a:r>
          </a:p>
          <a:p>
            <a:endParaRPr lang="en-GB" dirty="0"/>
          </a:p>
          <a:p>
            <a:r>
              <a:rPr lang="en-GB" dirty="0"/>
              <a:t>The histogram on the right supports this as the data is skewed to the right, particularly for the non-diabetic group. </a:t>
            </a:r>
          </a:p>
          <a:p>
            <a:endParaRPr lang="en-GB" dirty="0"/>
          </a:p>
          <a:p>
            <a:r>
              <a:rPr lang="en-GB" dirty="0"/>
              <a:t>As a result,  a non-parametric test should be used. </a:t>
            </a:r>
          </a:p>
          <a:p>
            <a:endParaRPr lang="en-GB" dirty="0"/>
          </a:p>
          <a:p>
            <a:r>
              <a:rPr lang="en-GB" dirty="0"/>
              <a:t>A Mann-Whitney U test is the most appropriate statistical test as the number of pregnancies is a continuous variable, and diabetes diagnosis is a categorical variable split into 2 groups independent, of each other. And since pregnancies aren’t  normally distributed and skewed right, the medians of the two groups are compared rather than the means.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313CD22D-A8B0-E87E-32BD-6D0503719032}"/>
              </a:ext>
            </a:extLst>
          </p:cNvPr>
          <p:cNvSpPr>
            <a:spLocks noGrp="1"/>
          </p:cNvSpPr>
          <p:nvPr>
            <p:ph type="sldNum" sz="quarter" idx="5"/>
          </p:nvPr>
        </p:nvSpPr>
        <p:spPr/>
        <p:txBody>
          <a:bodyPr/>
          <a:lstStyle/>
          <a:p>
            <a:fld id="{DEF75CB5-5666-5049-9AE0-38EFD385C21E}" type="slidenum">
              <a:rPr lang="en-US" smtClean="0"/>
              <a:t>15</a:t>
            </a:fld>
            <a:endParaRPr lang="en-US" dirty="0"/>
          </a:p>
        </p:txBody>
      </p:sp>
    </p:spTree>
    <p:extLst>
      <p:ext uri="{BB962C8B-B14F-4D97-AF65-F5344CB8AC3E}">
        <p14:creationId xmlns:p14="http://schemas.microsoft.com/office/powerpoint/2010/main" val="20828933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DBF030-03BE-3F69-E379-8042778CFED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200A22-13E8-BB97-2371-6B6BAD0E086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50CF36-5F49-8F0F-FCE7-164CC0F10C24}"/>
              </a:ext>
            </a:extLst>
          </p:cNvPr>
          <p:cNvSpPr>
            <a:spLocks noGrp="1"/>
          </p:cNvSpPr>
          <p:nvPr>
            <p:ph type="body" idx="1"/>
          </p:nvPr>
        </p:nvSpPr>
        <p:spPr/>
        <p:txBody>
          <a:bodyPr/>
          <a:lstStyle/>
          <a:p>
            <a:pPr lvl="1"/>
            <a:r>
              <a:rPr lang="en-GB" dirty="0"/>
              <a:t>The null hypothesis is there is no significant difference in the number of pregnancies between individuals with and without diabetes.</a:t>
            </a:r>
          </a:p>
          <a:p>
            <a:pPr lvl="1"/>
            <a:r>
              <a:rPr lang="en-GB" dirty="0"/>
              <a:t>The alternative hypothesis is there is a significant difference in the number of pregnancies between individuals with and without diabetes.</a:t>
            </a:r>
          </a:p>
          <a:p>
            <a:pPr marL="0" indent="0">
              <a:buFontTx/>
              <a:buNone/>
            </a:pPr>
            <a:endParaRPr lang="en-GB" dirty="0"/>
          </a:p>
          <a:p>
            <a:pPr marL="0" indent="0">
              <a:buFontTx/>
              <a:buNone/>
            </a:pPr>
            <a:r>
              <a:rPr lang="en-GB" dirty="0"/>
              <a:t>The p-value is less than 0.001, showing that there is a significant difference in the median number of pregnancies between the two diabetes status groups. Therefore, the null hypothesis is rejected and the alternative hypothesis is accepted. In layman terms, those with diabetes tend to have a different number of pregnancies compared to those without diabetes.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4EC39DF0-67C0-028A-5196-AA3A2567E7D6}"/>
              </a:ext>
            </a:extLst>
          </p:cNvPr>
          <p:cNvSpPr>
            <a:spLocks noGrp="1"/>
          </p:cNvSpPr>
          <p:nvPr>
            <p:ph type="sldNum" sz="quarter" idx="5"/>
          </p:nvPr>
        </p:nvSpPr>
        <p:spPr/>
        <p:txBody>
          <a:bodyPr/>
          <a:lstStyle/>
          <a:p>
            <a:fld id="{DEF75CB5-5666-5049-9AE0-38EFD385C21E}" type="slidenum">
              <a:rPr lang="en-US" smtClean="0"/>
              <a:t>16</a:t>
            </a:fld>
            <a:endParaRPr lang="en-US" dirty="0"/>
          </a:p>
        </p:txBody>
      </p:sp>
    </p:spTree>
    <p:extLst>
      <p:ext uri="{BB962C8B-B14F-4D97-AF65-F5344CB8AC3E}">
        <p14:creationId xmlns:p14="http://schemas.microsoft.com/office/powerpoint/2010/main" val="28790471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FB0437-CC90-45E7-82A7-4F08B9278E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EBFFD0-F9AB-AEF5-6207-26115968818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AFD334-3783-B916-9A87-33CCFBDBACAA}"/>
              </a:ext>
            </a:extLst>
          </p:cNvPr>
          <p:cNvSpPr>
            <a:spLocks noGrp="1"/>
          </p:cNvSpPr>
          <p:nvPr>
            <p:ph type="body" idx="1"/>
          </p:nvPr>
        </p:nvSpPr>
        <p:spPr/>
        <p:txBody>
          <a:bodyPr/>
          <a:lstStyle/>
          <a:p>
            <a:r>
              <a:rPr lang="en-GB" dirty="0"/>
              <a:t>A correlation analysis was conducted to examine the link between all of the continuous variables within the dataset, so the number of pregnancies, glucose levels, blood pressure, skin thickness, insulin, BMI, diabetes pedigree function, and age. </a:t>
            </a:r>
          </a:p>
          <a:p>
            <a:endParaRPr lang="en-GB" dirty="0"/>
          </a:p>
          <a:p>
            <a:r>
              <a:rPr lang="en-GB" dirty="0"/>
              <a:t>The correlation coefficients were calculated to determine the strength and direction of the relationship between the variables, as well as the significance of the correlations, which are the p-values show underneath the </a:t>
            </a:r>
            <a:r>
              <a:rPr lang="en-GB" dirty="0" err="1"/>
              <a:t>r-values</a:t>
            </a:r>
            <a:r>
              <a:rPr lang="en-GB" dirty="0"/>
              <a:t> or coefficients. </a:t>
            </a:r>
          </a:p>
          <a:p>
            <a:endParaRPr lang="en-GB" dirty="0"/>
          </a:p>
          <a:p>
            <a:pPr marL="0" indent="0">
              <a:buFontTx/>
              <a:buNone/>
            </a:pPr>
            <a:r>
              <a:rPr lang="en-GB" dirty="0"/>
              <a:t>A strong positive correlation exists between Skin Thickness and BMI. That coefficient is +0.65 and lies within the strong positive correlation boundary of +0.60 to +0.79. From this, we can deduce that as skin thickness increases, the body mass and ultimately BMI increases too. </a:t>
            </a:r>
          </a:p>
          <a:p>
            <a:pPr marL="0" indent="0">
              <a:buFontTx/>
              <a:buNone/>
            </a:pPr>
            <a:endParaRPr lang="en-GB" dirty="0"/>
          </a:p>
          <a:p>
            <a:r>
              <a:rPr lang="en-GB" dirty="0"/>
              <a:t>Moderate positive correlations exist between Pregnancies &amp; Age, and Glucose &amp; Insulin as those pairs have </a:t>
            </a:r>
            <a:r>
              <a:rPr lang="en-GB" dirty="0" err="1"/>
              <a:t>r-values</a:t>
            </a:r>
            <a:r>
              <a:rPr lang="en-GB" dirty="0"/>
              <a:t> of +0.56 and +0.57 respectively. Those values fall within the moderate boundary of +0.4 to +0.59. </a:t>
            </a:r>
          </a:p>
        </p:txBody>
      </p:sp>
      <p:sp>
        <p:nvSpPr>
          <p:cNvPr id="4" name="Slide Number Placeholder 3">
            <a:extLst>
              <a:ext uri="{FF2B5EF4-FFF2-40B4-BE49-F238E27FC236}">
                <a16:creationId xmlns:a16="http://schemas.microsoft.com/office/drawing/2014/main" id="{C09123CC-CC25-CEB4-D1CF-6E5C690D74EC}"/>
              </a:ext>
            </a:extLst>
          </p:cNvPr>
          <p:cNvSpPr>
            <a:spLocks noGrp="1"/>
          </p:cNvSpPr>
          <p:nvPr>
            <p:ph type="sldNum" sz="quarter" idx="5"/>
          </p:nvPr>
        </p:nvSpPr>
        <p:spPr/>
        <p:txBody>
          <a:bodyPr/>
          <a:lstStyle/>
          <a:p>
            <a:fld id="{DEF75CB5-5666-5049-9AE0-38EFD385C21E}" type="slidenum">
              <a:rPr lang="en-US" smtClean="0"/>
              <a:t>17</a:t>
            </a:fld>
            <a:endParaRPr lang="en-US" dirty="0"/>
          </a:p>
        </p:txBody>
      </p:sp>
    </p:spTree>
    <p:extLst>
      <p:ext uri="{BB962C8B-B14F-4D97-AF65-F5344CB8AC3E}">
        <p14:creationId xmlns:p14="http://schemas.microsoft.com/office/powerpoint/2010/main" val="28177627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3DB4B1-9391-EDA0-0DCF-6B0EBAC7A3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9120282-D8E5-D478-686D-4F53F983F52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0C71519-F9F3-21E6-1BFD-59F690C853EE}"/>
              </a:ext>
            </a:extLst>
          </p:cNvPr>
          <p:cNvSpPr>
            <a:spLocks noGrp="1"/>
          </p:cNvSpPr>
          <p:nvPr>
            <p:ph type="body" idx="1"/>
          </p:nvPr>
        </p:nvSpPr>
        <p:spPr/>
        <p:txBody>
          <a:bodyPr/>
          <a:lstStyle/>
          <a:p>
            <a:r>
              <a:rPr lang="en-GB" dirty="0"/>
              <a:t>To determine whether there is an association between diabetes diagnosis status and both BMI categories and age groups. </a:t>
            </a:r>
          </a:p>
          <a:p>
            <a:endParaRPr lang="en-GB" dirty="0"/>
          </a:p>
          <a:p>
            <a:r>
              <a:rPr lang="en-GB" dirty="0"/>
              <a:t>Four BMI categories were created in line with the World Health Organisation’s (2025) categories. </a:t>
            </a:r>
            <a:endParaRPr lang="en-GB" b="0" dirty="0"/>
          </a:p>
          <a:p>
            <a:r>
              <a:rPr lang="en-GB" b="0" dirty="0"/>
              <a:t>Four age categories were also created, split by decade. </a:t>
            </a:r>
          </a:p>
          <a:p>
            <a:endParaRPr lang="en-GB" b="0" dirty="0"/>
          </a:p>
          <a:p>
            <a:r>
              <a:rPr lang="en-GB" b="0" dirty="0"/>
              <a:t>As diabetes status, BMI category and age group are all categorical variables, a chi-squared test of association was used to determine is there was a significant association between status and both BMI category and age group. </a:t>
            </a:r>
          </a:p>
          <a:p>
            <a:endParaRPr lang="en-GB" b="0" dirty="0"/>
          </a:p>
          <a:p>
            <a:r>
              <a:rPr lang="en-GB" b="0" dirty="0"/>
              <a:t>The test found that there is a statistically significant relationship between diabetes status and BMI category, as well as between diabetes status and age group. The null hypotheses, that there is no significant relationship between diabetes &amp; BMI category, as well as between diabetes &amp; age group, is rejected. The alternative hypothesis, there is a significant relationship between diabetes &amp; BMI category, and between diabetes &amp; age group, is accepted.</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F494AB43-748F-C652-C6B1-B72B531AE9B1}"/>
              </a:ext>
            </a:extLst>
          </p:cNvPr>
          <p:cNvSpPr>
            <a:spLocks noGrp="1"/>
          </p:cNvSpPr>
          <p:nvPr>
            <p:ph type="sldNum" sz="quarter" idx="5"/>
          </p:nvPr>
        </p:nvSpPr>
        <p:spPr/>
        <p:txBody>
          <a:bodyPr/>
          <a:lstStyle/>
          <a:p>
            <a:fld id="{DEF75CB5-5666-5049-9AE0-38EFD385C21E}" type="slidenum">
              <a:rPr lang="en-US" smtClean="0"/>
              <a:t>18</a:t>
            </a:fld>
            <a:endParaRPr lang="en-US" dirty="0"/>
          </a:p>
        </p:txBody>
      </p:sp>
    </p:spTree>
    <p:extLst>
      <p:ext uri="{BB962C8B-B14F-4D97-AF65-F5344CB8AC3E}">
        <p14:creationId xmlns:p14="http://schemas.microsoft.com/office/powerpoint/2010/main" val="33270749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C2DD85-E5CA-F23F-A05B-400642825F6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E813ED1-B9E2-DE99-58E3-6C7A4C38943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D8F619-7341-49C7-76C7-148019DA0AE2}"/>
              </a:ext>
            </a:extLst>
          </p:cNvPr>
          <p:cNvSpPr>
            <a:spLocks noGrp="1"/>
          </p:cNvSpPr>
          <p:nvPr>
            <p:ph type="body" idx="1"/>
          </p:nvPr>
        </p:nvSpPr>
        <p:spPr/>
        <p:txBody>
          <a:bodyPr/>
          <a:lstStyle/>
          <a:p>
            <a:r>
              <a:rPr lang="en-GB" b="0" dirty="0"/>
              <a:t>The next piece of analysis was to compare the mean glucose levels per age group and determine if there is a significant relationship between mean levels and age group.</a:t>
            </a:r>
          </a:p>
          <a:p>
            <a:endParaRPr lang="en-GB" b="0" dirty="0"/>
          </a:p>
          <a:p>
            <a:r>
              <a:rPr lang="en-GB" b="0" dirty="0"/>
              <a:t>The four age groups created previously were used in this analysis too. As mentioned in the previous slide, age group is a categorical variable. Mean glucose levels is a continuous variable. </a:t>
            </a:r>
          </a:p>
          <a:p>
            <a:endParaRPr lang="en-GB" b="0" dirty="0"/>
          </a:p>
          <a:p>
            <a:r>
              <a:rPr lang="en-GB" b="0" dirty="0"/>
              <a:t>To determine the test used, a normality test and a homogeneity of variances test were conducted to determine the normality of data and equality of variances between groups. </a:t>
            </a:r>
          </a:p>
          <a:p>
            <a:r>
              <a:rPr lang="en-GB" b="0" dirty="0"/>
              <a:t>Testing the normality of the mean glucose levels using the Shapiro-Wilk test showed that scores for the &lt;30 and 30-39 group are not normally distributed, whilst levels in the 40-49 and 50+ group are. As a result, normality cannot be assumed.</a:t>
            </a:r>
          </a:p>
          <a:p>
            <a:endParaRPr lang="en-GB" b="0" dirty="0"/>
          </a:p>
          <a:p>
            <a:r>
              <a:rPr lang="en-GB" b="0" dirty="0"/>
              <a:t>Bartlett's test of homogeneity of variances showed that there is not a significant difference in the variances in levels between age groups. As normality cannot be assumed, the Kruskal-Wallis test was used since there are 4 age groups in total, and the glucose levels for the &lt;30 &amp; 30-39 group are skewed. The K-W test is robust enough to handle this. </a:t>
            </a:r>
          </a:p>
          <a:p>
            <a:endParaRPr lang="en-GB" b="0" dirty="0"/>
          </a:p>
          <a:p>
            <a:r>
              <a:rPr lang="en-GB" b="0" dirty="0"/>
              <a:t>The test found that there is a statistically significant difference in the distributions of mean glucose levels per age group. Therefore, a significant relationship exists between glucose levels and age group. </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4C2B7B59-C1B0-D1FF-9356-A2EB66F16330}"/>
              </a:ext>
            </a:extLst>
          </p:cNvPr>
          <p:cNvSpPr>
            <a:spLocks noGrp="1"/>
          </p:cNvSpPr>
          <p:nvPr>
            <p:ph type="sldNum" sz="quarter" idx="5"/>
          </p:nvPr>
        </p:nvSpPr>
        <p:spPr/>
        <p:txBody>
          <a:bodyPr/>
          <a:lstStyle/>
          <a:p>
            <a:fld id="{DEF75CB5-5666-5049-9AE0-38EFD385C21E}" type="slidenum">
              <a:rPr lang="en-US" smtClean="0"/>
              <a:t>19</a:t>
            </a:fld>
            <a:endParaRPr lang="en-US" dirty="0"/>
          </a:p>
        </p:txBody>
      </p:sp>
    </p:spTree>
    <p:extLst>
      <p:ext uri="{BB962C8B-B14F-4D97-AF65-F5344CB8AC3E}">
        <p14:creationId xmlns:p14="http://schemas.microsoft.com/office/powerpoint/2010/main" val="10580655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presentation will cover the following topics: a background of diabetes and how it relates to Pima Indians, as well as an overview of the context behind the data analysis and methods used, an exploration of the data and its descriptive statistics, inferential statistics, a summary of the statistical findings, and recommendations for future research and analysis. </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EF75CB5-5666-5049-9AE0-38EFD385C21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026738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E36E65-738F-3B44-AAC5-60D26B2C2E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2B8AF2F-9895-92CD-58AD-8981EDEB6BF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1A9819E-6E1E-6317-F6E8-8ED8BE4281C9}"/>
              </a:ext>
            </a:extLst>
          </p:cNvPr>
          <p:cNvSpPr>
            <a:spLocks noGrp="1"/>
          </p:cNvSpPr>
          <p:nvPr>
            <p:ph type="body" idx="1"/>
          </p:nvPr>
        </p:nvSpPr>
        <p:spPr/>
        <p:txBody>
          <a:bodyPr/>
          <a:lstStyle/>
          <a:p>
            <a:pPr marL="171450" indent="-171450">
              <a:buFontTx/>
              <a:buChar char="-"/>
            </a:pPr>
            <a:endParaRPr lang="en-GB" dirty="0"/>
          </a:p>
          <a:p>
            <a:pPr marL="0" indent="0">
              <a:buFontTx/>
              <a:buNone/>
            </a:pPr>
            <a:r>
              <a:rPr lang="en-GB" sz="1200" kern="1200" dirty="0">
                <a:solidFill>
                  <a:schemeClr val="tx1"/>
                </a:solidFill>
                <a:effectLst/>
                <a:latin typeface="+mn-lt"/>
                <a:ea typeface="+mn-ea"/>
                <a:cs typeface="+mn-cs"/>
              </a:rPr>
              <a:t>Which variables predict glucose levels?</a:t>
            </a:r>
          </a:p>
          <a:p>
            <a:pPr marL="0" indent="0">
              <a:buFontTx/>
              <a:buNone/>
            </a:pPr>
            <a:endParaRPr lang="en-GB" sz="1200" kern="1200" dirty="0">
              <a:solidFill>
                <a:schemeClr val="tx1"/>
              </a:solidFill>
              <a:effectLst/>
              <a:latin typeface="+mn-lt"/>
              <a:ea typeface="+mn-ea"/>
              <a:cs typeface="+mn-cs"/>
            </a:endParaRPr>
          </a:p>
          <a:p>
            <a:pPr marL="0" indent="0">
              <a:buFontTx/>
              <a:buNone/>
            </a:pPr>
            <a:r>
              <a:rPr lang="en-GB" sz="1200" kern="1200" dirty="0">
                <a:solidFill>
                  <a:schemeClr val="tx1"/>
                </a:solidFill>
                <a:effectLst/>
                <a:latin typeface="+mn-lt"/>
                <a:ea typeface="+mn-ea"/>
                <a:cs typeface="+mn-cs"/>
              </a:rPr>
              <a:t>The aim is to confirm whether Age, BMI, Pregnancies, Blood Pressure, Skin Thickness, Insulin, and Diabetes Pedigree Function, can predict glucose levels. </a:t>
            </a:r>
          </a:p>
          <a:p>
            <a:pPr marL="0" indent="0">
              <a:buFontTx/>
              <a:buNone/>
            </a:pPr>
            <a:endParaRPr lang="en-GB" sz="1200" kern="1200" dirty="0">
              <a:solidFill>
                <a:schemeClr val="tx1"/>
              </a:solidFill>
              <a:effectLst/>
              <a:latin typeface="+mn-lt"/>
              <a:ea typeface="+mn-ea"/>
              <a:cs typeface="+mn-cs"/>
            </a:endParaRPr>
          </a:p>
          <a:p>
            <a:pPr marL="0" indent="0">
              <a:buFontTx/>
              <a:buNone/>
            </a:pPr>
            <a:r>
              <a:rPr lang="en-GB" sz="1200" kern="1200" dirty="0">
                <a:solidFill>
                  <a:schemeClr val="tx1"/>
                </a:solidFill>
                <a:effectLst/>
                <a:latin typeface="+mn-lt"/>
                <a:ea typeface="+mn-ea"/>
                <a:cs typeface="+mn-cs"/>
              </a:rPr>
              <a:t>As the dependent or outcome variable, glucose levels, is continuous, a multiple linear regression model can be run to determine if the predictor variables mentioned previously predict glucose levels.  </a:t>
            </a:r>
          </a:p>
          <a:p>
            <a:pPr marL="0" indent="0">
              <a:buFontTx/>
              <a:buNone/>
            </a:pPr>
            <a:endParaRPr lang="en-GB" sz="1200" kern="1200" dirty="0">
              <a:solidFill>
                <a:schemeClr val="tx1"/>
              </a:solidFill>
              <a:effectLst/>
              <a:latin typeface="+mn-lt"/>
              <a:ea typeface="+mn-ea"/>
              <a:cs typeface="+mn-cs"/>
            </a:endParaRPr>
          </a:p>
          <a:p>
            <a:pPr marL="0" indent="0">
              <a:buFontTx/>
              <a:buNone/>
            </a:pPr>
            <a:r>
              <a:rPr lang="en-GB" sz="1200" kern="1200" dirty="0">
                <a:solidFill>
                  <a:schemeClr val="tx1"/>
                </a:solidFill>
                <a:effectLst/>
                <a:latin typeface="+mn-lt"/>
                <a:ea typeface="+mn-ea"/>
                <a:cs typeface="+mn-cs"/>
              </a:rPr>
              <a:t>Before developing this model, the hypotheses should be confirmed.</a:t>
            </a:r>
          </a:p>
          <a:p>
            <a:pPr marL="0" indent="0">
              <a:buFontTx/>
              <a:buNone/>
            </a:pPr>
            <a:endParaRPr lang="en-GB" sz="1200" kern="1200" dirty="0">
              <a:solidFill>
                <a:schemeClr val="tx1"/>
              </a:solidFill>
              <a:effectLst/>
              <a:latin typeface="+mn-lt"/>
              <a:ea typeface="+mn-ea"/>
              <a:cs typeface="+mn-cs"/>
            </a:endParaRPr>
          </a:p>
          <a:p>
            <a:pPr marL="0" indent="0">
              <a:buFontTx/>
              <a:buNone/>
            </a:pPr>
            <a:r>
              <a:rPr lang="en-GB" sz="1200" kern="1200" dirty="0">
                <a:solidFill>
                  <a:schemeClr val="tx1"/>
                </a:solidFill>
                <a:effectLst/>
                <a:latin typeface="+mn-lt"/>
                <a:ea typeface="+mn-ea"/>
                <a:cs typeface="+mn-cs"/>
              </a:rPr>
              <a:t>For this model, the null hypothesis is </a:t>
            </a:r>
            <a:r>
              <a:rPr lang="en-GB" sz="1200" kern="1200" baseline="0" dirty="0">
                <a:solidFill>
                  <a:schemeClr val="tx1"/>
                </a:solidFill>
                <a:effectLst/>
                <a:latin typeface="+mn-lt"/>
                <a:ea typeface="+mn-ea"/>
                <a:cs typeface="+mn-cs"/>
              </a:rPr>
              <a:t>‘there is no significant relationship between the predictor variables (so age, BMI, etc) and glucose levels’.</a:t>
            </a:r>
          </a:p>
          <a:p>
            <a:pPr marL="0" indent="0">
              <a:buFontTx/>
              <a:buNone/>
            </a:pPr>
            <a:r>
              <a:rPr lang="en-GB" sz="1200" kern="1200" baseline="0" dirty="0">
                <a:solidFill>
                  <a:schemeClr val="tx1"/>
                </a:solidFill>
                <a:effectLst/>
                <a:latin typeface="+mn-lt"/>
                <a:ea typeface="+mn-ea"/>
                <a:cs typeface="+mn-cs"/>
              </a:rPr>
              <a:t>The alternative hypothesis is ‘there is a significant relationship between the predictor variables and glucose levels’.</a:t>
            </a:r>
          </a:p>
          <a:p>
            <a:pPr marL="0" indent="0">
              <a:buFontTx/>
              <a:buNone/>
            </a:pPr>
            <a:endParaRPr lang="en-GB" sz="1200" kern="1200" baseline="0" dirty="0">
              <a:solidFill>
                <a:schemeClr val="tx1"/>
              </a:solidFill>
              <a:effectLst/>
              <a:latin typeface="+mn-lt"/>
              <a:ea typeface="+mn-ea"/>
              <a:cs typeface="+mn-cs"/>
            </a:endParaRPr>
          </a:p>
          <a:p>
            <a:pPr marL="0" indent="0">
              <a:buFontTx/>
              <a:buNone/>
            </a:pPr>
            <a:r>
              <a:rPr lang="en-GB" sz="1200" kern="1200" baseline="0" dirty="0">
                <a:solidFill>
                  <a:schemeClr val="tx1"/>
                </a:solidFill>
                <a:effectLst/>
                <a:latin typeface="+mn-lt"/>
                <a:ea typeface="+mn-ea"/>
                <a:cs typeface="+mn-cs"/>
              </a:rPr>
              <a:t>A multiple linear regression model was conducted to </a:t>
            </a:r>
            <a:r>
              <a:rPr lang="en-GB" sz="1200" kern="1200" dirty="0">
                <a:solidFill>
                  <a:schemeClr val="tx1"/>
                </a:solidFill>
                <a:effectLst/>
                <a:latin typeface="+mn-lt"/>
                <a:ea typeface="+mn-ea"/>
                <a:cs typeface="+mn-cs"/>
              </a:rPr>
              <a:t>predict glucose levels based on Age, BMI, Pregnancies, Blood Pressure, Skin Thickness, Insulin, and Diabetes Pedigree Function. The model is statistically significant overall, with F(7, 380) = 35.84, p&lt;0.001. This rejects the null hypothesis and accepts the alternative one. </a:t>
            </a:r>
          </a:p>
          <a:p>
            <a:pPr marL="0" indent="0">
              <a:buFontTx/>
              <a:buNone/>
            </a:pPr>
            <a:endParaRPr lang="en-GB" sz="1200" kern="1200" dirty="0">
              <a:solidFill>
                <a:schemeClr val="tx1"/>
              </a:solidFill>
              <a:effectLst/>
              <a:latin typeface="+mn-lt"/>
              <a:ea typeface="+mn-ea"/>
              <a:cs typeface="+mn-cs"/>
            </a:endParaRPr>
          </a:p>
          <a:p>
            <a:pPr marL="0" indent="0">
              <a:buFontTx/>
              <a:buNone/>
            </a:pPr>
            <a:r>
              <a:rPr lang="en-GB" sz="1200" kern="1200" dirty="0">
                <a:solidFill>
                  <a:schemeClr val="tx1"/>
                </a:solidFill>
                <a:effectLst/>
                <a:latin typeface="+mn-lt"/>
                <a:ea typeface="+mn-ea"/>
                <a:cs typeface="+mn-cs"/>
              </a:rPr>
              <a:t>The most significant predictor variables were age (with estimate</a:t>
            </a:r>
            <a:r>
              <a:rPr lang="el-GR" sz="1200" dirty="0"/>
              <a:t> </a:t>
            </a:r>
            <a:r>
              <a:rPr lang="en-GB" sz="1200" dirty="0"/>
              <a:t>of 0.59 and a p&lt;0.001) </a:t>
            </a:r>
            <a:r>
              <a:rPr lang="en-GB" sz="1200" kern="1200" dirty="0">
                <a:solidFill>
                  <a:schemeClr val="tx1"/>
                </a:solidFill>
                <a:effectLst/>
                <a:latin typeface="+mn-lt"/>
                <a:ea typeface="+mn-ea"/>
                <a:cs typeface="+mn-cs"/>
              </a:rPr>
              <a:t>and insulin (with an estimate of 0.13 and a p-value smaller than 0.001). So age and insulin are able to provide a strong prediction of glucose levels.</a:t>
            </a:r>
          </a:p>
          <a:p>
            <a:pPr marL="0" indent="0">
              <a:buFontTx/>
              <a:buNone/>
            </a:pPr>
            <a:endParaRPr lang="en-GB" sz="1200" kern="1200" dirty="0">
              <a:solidFill>
                <a:schemeClr val="tx1"/>
              </a:solidFill>
              <a:effectLst/>
              <a:latin typeface="+mn-lt"/>
              <a:ea typeface="+mn-ea"/>
              <a:cs typeface="+mn-cs"/>
            </a:endParaRPr>
          </a:p>
          <a:p>
            <a:pPr marL="0" indent="0">
              <a:buFontTx/>
              <a:buNone/>
            </a:pPr>
            <a:r>
              <a:rPr lang="en-GB" sz="1200" kern="1200" dirty="0">
                <a:solidFill>
                  <a:schemeClr val="tx1"/>
                </a:solidFill>
                <a:effectLst/>
                <a:latin typeface="+mn-lt"/>
                <a:ea typeface="+mn-ea"/>
                <a:cs typeface="+mn-cs"/>
              </a:rPr>
              <a:t>The coefficient of determination, or the R</a:t>
            </a:r>
            <a:r>
              <a:rPr lang="en-GB" sz="1200" kern="1200" baseline="30000" dirty="0">
                <a:solidFill>
                  <a:schemeClr val="tx1"/>
                </a:solidFill>
                <a:effectLst/>
                <a:latin typeface="+mn-lt"/>
                <a:ea typeface="+mn-ea"/>
                <a:cs typeface="+mn-cs"/>
              </a:rPr>
              <a:t>2</a:t>
            </a:r>
            <a:r>
              <a:rPr lang="en-GB" sz="1200" kern="1200" baseline="0" dirty="0">
                <a:solidFill>
                  <a:schemeClr val="tx1"/>
                </a:solidFill>
                <a:effectLst/>
                <a:latin typeface="+mn-lt"/>
                <a:ea typeface="+mn-ea"/>
                <a:cs typeface="+mn-cs"/>
              </a:rPr>
              <a:t> value, shows how well the model explains variation in the glucose level scores. In this case,</a:t>
            </a:r>
            <a:r>
              <a:rPr lang="en-GB" sz="1200" kern="1200" dirty="0">
                <a:solidFill>
                  <a:schemeClr val="tx1"/>
                </a:solidFill>
                <a:effectLst/>
                <a:latin typeface="+mn-lt"/>
                <a:ea typeface="+mn-ea"/>
                <a:cs typeface="+mn-cs"/>
              </a:rPr>
              <a:t> The model explained 38.1% of the variance in glucose levels, but did not explain the remaining 61.9% of the variance. In layman terms, only 38.1% of the differences in glucose levels can be explained by the predictor variables listed above.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3AF3AA08-85DC-40E3-0B6C-D85ABD710AC0}"/>
              </a:ext>
            </a:extLst>
          </p:cNvPr>
          <p:cNvSpPr>
            <a:spLocks noGrp="1"/>
          </p:cNvSpPr>
          <p:nvPr>
            <p:ph type="sldNum" sz="quarter" idx="5"/>
          </p:nvPr>
        </p:nvSpPr>
        <p:spPr/>
        <p:txBody>
          <a:bodyPr/>
          <a:lstStyle/>
          <a:p>
            <a:fld id="{DEF75CB5-5666-5049-9AE0-38EFD385C21E}" type="slidenum">
              <a:rPr lang="en-US" smtClean="0"/>
              <a:t>20</a:t>
            </a:fld>
            <a:endParaRPr lang="en-US" dirty="0"/>
          </a:p>
        </p:txBody>
      </p:sp>
    </p:spTree>
    <p:extLst>
      <p:ext uri="{BB962C8B-B14F-4D97-AF65-F5344CB8AC3E}">
        <p14:creationId xmlns:p14="http://schemas.microsoft.com/office/powerpoint/2010/main" val="20852482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E6AECF4-6EB7-1C04-A96C-1C2283A00A4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4E1EB9-FBAA-B3C3-7892-C4595A84BC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4FC45E-A503-B9C7-A216-A243F2B98FD1}"/>
              </a:ext>
            </a:extLst>
          </p:cNvPr>
          <p:cNvSpPr>
            <a:spLocks noGrp="1"/>
          </p:cNvSpPr>
          <p:nvPr>
            <p:ph type="body" idx="1"/>
          </p:nvPr>
        </p:nvSpPr>
        <p:spPr/>
        <p:txBody>
          <a:bodyPr/>
          <a:lstStyle/>
          <a:p>
            <a:pPr marL="171450" indent="-171450">
              <a:buFontTx/>
              <a:buChar char="-"/>
            </a:pPr>
            <a:endParaRPr lang="en-GB" dirty="0"/>
          </a:p>
          <a:p>
            <a:pPr marL="0" indent="0">
              <a:buFontTx/>
              <a:buNone/>
            </a:pPr>
            <a:r>
              <a:rPr lang="en-GB" sz="1200" kern="1200" dirty="0">
                <a:solidFill>
                  <a:schemeClr val="tx1"/>
                </a:solidFill>
                <a:effectLst/>
                <a:latin typeface="+mn-lt"/>
                <a:ea typeface="+mn-ea"/>
                <a:cs typeface="+mn-cs"/>
              </a:rPr>
              <a:t>Can age, BMI, and glucose levels predict diabetes? </a:t>
            </a:r>
          </a:p>
          <a:p>
            <a:pPr marL="0" indent="0">
              <a:buFontTx/>
              <a:buNone/>
            </a:pPr>
            <a:endParaRPr lang="en-GB" sz="1200" kern="1200" dirty="0">
              <a:solidFill>
                <a:schemeClr val="tx1"/>
              </a:solidFill>
              <a:effectLst/>
              <a:latin typeface="+mn-lt"/>
              <a:ea typeface="+mn-ea"/>
              <a:cs typeface="+mn-cs"/>
            </a:endParaRPr>
          </a:p>
          <a:p>
            <a:pPr marL="0" indent="0">
              <a:buFontTx/>
              <a:buNone/>
            </a:pPr>
            <a:r>
              <a:rPr lang="en-GB" sz="1200" kern="1200" dirty="0">
                <a:solidFill>
                  <a:schemeClr val="tx1"/>
                </a:solidFill>
                <a:effectLst/>
                <a:latin typeface="+mn-lt"/>
                <a:ea typeface="+mn-ea"/>
                <a:cs typeface="+mn-cs"/>
              </a:rPr>
              <a:t>Similar to the previous MLR, there is an outcome variable - diabetes outcome, however this is a binary one. The predictor variables are the other listed, so age, BMI, and glucose levels. </a:t>
            </a:r>
          </a:p>
          <a:p>
            <a:pPr marL="0" indent="0">
              <a:buFontTx/>
              <a:buNone/>
            </a:pPr>
            <a:endParaRPr lang="en-GB" sz="1200" kern="1200" dirty="0">
              <a:solidFill>
                <a:schemeClr val="tx1"/>
              </a:solidFill>
              <a:effectLst/>
              <a:latin typeface="+mn-lt"/>
              <a:ea typeface="+mn-ea"/>
              <a:cs typeface="+mn-cs"/>
            </a:endParaRPr>
          </a:p>
          <a:p>
            <a:pPr marL="0" indent="0">
              <a:buFontTx/>
              <a:buNone/>
            </a:pPr>
            <a:r>
              <a:rPr lang="en-GB" sz="1200" kern="1200" dirty="0">
                <a:solidFill>
                  <a:schemeClr val="tx1"/>
                </a:solidFill>
                <a:effectLst/>
                <a:latin typeface="+mn-lt"/>
                <a:ea typeface="+mn-ea"/>
                <a:cs typeface="+mn-cs"/>
              </a:rPr>
              <a:t>Since the outcome variable is binary (i.e., the participants either have diabetes or don’t), a logistic regression will determine whether age, BMI, and glucose levels can predict diabetes. </a:t>
            </a:r>
          </a:p>
          <a:p>
            <a:pPr marL="0" indent="0">
              <a:buFontTx/>
              <a:buNone/>
            </a:pPr>
            <a:endParaRPr lang="en-GB" sz="1200" kern="1200" dirty="0">
              <a:solidFill>
                <a:schemeClr val="tx1"/>
              </a:solidFill>
              <a:effectLst/>
              <a:latin typeface="+mn-lt"/>
              <a:ea typeface="+mn-ea"/>
              <a:cs typeface="+mn-cs"/>
            </a:endParaRPr>
          </a:p>
          <a:p>
            <a:pPr marL="0" indent="0">
              <a:buFontTx/>
              <a:buNone/>
            </a:pPr>
            <a:r>
              <a:rPr lang="en-GB" sz="1200" kern="1200" dirty="0">
                <a:solidFill>
                  <a:schemeClr val="tx1"/>
                </a:solidFill>
                <a:effectLst/>
                <a:latin typeface="+mn-lt"/>
                <a:ea typeface="+mn-ea"/>
                <a:cs typeface="+mn-cs"/>
              </a:rPr>
              <a:t>The null hypotheses for this model is ‘</a:t>
            </a:r>
            <a:r>
              <a:rPr lang="en-GB" sz="1200" kern="1200" baseline="0" dirty="0">
                <a:solidFill>
                  <a:schemeClr val="tx1"/>
                </a:solidFill>
                <a:effectLst/>
                <a:latin typeface="+mn-lt"/>
                <a:ea typeface="+mn-ea"/>
                <a:cs typeface="+mn-cs"/>
              </a:rPr>
              <a:t>there is no significant relationship between the predictor variables (so age, BMI, etc) and glucose levels’.</a:t>
            </a:r>
          </a:p>
          <a:p>
            <a:pPr marL="0" indent="0">
              <a:buFontTx/>
              <a:buNone/>
            </a:pPr>
            <a:r>
              <a:rPr lang="en-GB" sz="1200" kern="1200" baseline="0" dirty="0">
                <a:solidFill>
                  <a:schemeClr val="tx1"/>
                </a:solidFill>
                <a:effectLst/>
                <a:latin typeface="+mn-lt"/>
                <a:ea typeface="+mn-ea"/>
                <a:cs typeface="+mn-cs"/>
              </a:rPr>
              <a:t>The alternative hypothesis is ‘there is a significant relationship between the predictor variables and glucose levels’.</a:t>
            </a:r>
          </a:p>
          <a:p>
            <a:pPr marL="0" indent="0">
              <a:buFontTx/>
              <a:buNone/>
            </a:pPr>
            <a:endParaRPr lang="en-GB" sz="1200" kern="1200" baseline="0" dirty="0">
              <a:solidFill>
                <a:schemeClr val="tx1"/>
              </a:solidFill>
              <a:effectLst/>
              <a:latin typeface="+mn-lt"/>
              <a:ea typeface="+mn-ea"/>
              <a:cs typeface="+mn-cs"/>
            </a:endParaRPr>
          </a:p>
          <a:p>
            <a:pPr marL="0" indent="0">
              <a:buFontTx/>
              <a:buNone/>
            </a:pPr>
            <a:r>
              <a:rPr lang="en-GB" sz="1200" kern="1200" baseline="0" dirty="0">
                <a:solidFill>
                  <a:schemeClr val="tx1"/>
                </a:solidFill>
                <a:effectLst/>
                <a:latin typeface="+mn-lt"/>
                <a:ea typeface="+mn-ea"/>
                <a:cs typeface="+mn-cs"/>
              </a:rPr>
              <a:t>The model returned that all three predictor variables, so age, BMI, and glucose, are statistically significant predictors of diabetes status. Age, with a </a:t>
            </a:r>
            <a:r>
              <a:rPr lang="el-GR" sz="1200" dirty="0"/>
              <a:t>β</a:t>
            </a:r>
            <a:r>
              <a:rPr lang="en-GB" sz="1200" dirty="0"/>
              <a:t> coefficient of 0.03 and p-value of less than 0.001, BMI with a </a:t>
            </a:r>
            <a:r>
              <a:rPr lang="el-GR" sz="1200" dirty="0"/>
              <a:t>β</a:t>
            </a:r>
            <a:r>
              <a:rPr lang="en-GB" sz="1200" dirty="0"/>
              <a:t> coefficient of 0.09 and p-value of less than 0.001, and glucose levels with a </a:t>
            </a:r>
            <a:r>
              <a:rPr lang="el-GR" sz="1200" dirty="0"/>
              <a:t>β</a:t>
            </a:r>
            <a:r>
              <a:rPr lang="en-GB" sz="1200" dirty="0"/>
              <a:t> coefficient of 0.03 and p-value of less than 0.001. In this case, the null hypothesis is rejected, and the alternative hypothesis is accepted.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p:txBody>
      </p:sp>
      <p:sp>
        <p:nvSpPr>
          <p:cNvPr id="4" name="Slide Number Placeholder 3">
            <a:extLst>
              <a:ext uri="{FF2B5EF4-FFF2-40B4-BE49-F238E27FC236}">
                <a16:creationId xmlns:a16="http://schemas.microsoft.com/office/drawing/2014/main" id="{C2C60A41-1227-3996-09C2-139C5E58B3DA}"/>
              </a:ext>
            </a:extLst>
          </p:cNvPr>
          <p:cNvSpPr>
            <a:spLocks noGrp="1"/>
          </p:cNvSpPr>
          <p:nvPr>
            <p:ph type="sldNum" sz="quarter" idx="5"/>
          </p:nvPr>
        </p:nvSpPr>
        <p:spPr/>
        <p:txBody>
          <a:bodyPr/>
          <a:lstStyle/>
          <a:p>
            <a:fld id="{DEF75CB5-5666-5049-9AE0-38EFD385C21E}" type="slidenum">
              <a:rPr lang="en-US" smtClean="0"/>
              <a:t>21</a:t>
            </a:fld>
            <a:endParaRPr lang="en-US" dirty="0"/>
          </a:p>
        </p:txBody>
      </p:sp>
    </p:spTree>
    <p:extLst>
      <p:ext uri="{BB962C8B-B14F-4D97-AF65-F5344CB8AC3E}">
        <p14:creationId xmlns:p14="http://schemas.microsoft.com/office/powerpoint/2010/main" val="14023254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729424-C6E5-B4A6-940A-BB341E643ED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71C3D7-029B-494B-DAC6-3440DEB1AC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114E3A7-F456-AEEE-5D5F-EE653CBB0BC7}"/>
              </a:ext>
            </a:extLst>
          </p:cNvPr>
          <p:cNvSpPr>
            <a:spLocks noGrp="1"/>
          </p:cNvSpPr>
          <p:nvPr>
            <p:ph type="body" idx="1"/>
          </p:nvPr>
        </p:nvSpPr>
        <p:spPr/>
        <p:txBody>
          <a:bodyPr/>
          <a:lstStyle/>
          <a:p>
            <a:pPr marL="171450" indent="-171450">
              <a:buFontTx/>
              <a:buChar char="-"/>
            </a:pPr>
            <a:endParaRPr lang="en-GB" dirty="0"/>
          </a:p>
          <a:p>
            <a:pPr marL="0" indent="0">
              <a:buFontTx/>
              <a:buNone/>
            </a:pPr>
            <a:r>
              <a:rPr lang="en-GB" sz="1200" kern="1200" baseline="0" dirty="0">
                <a:solidFill>
                  <a:schemeClr val="tx1"/>
                </a:solidFill>
                <a:effectLst/>
                <a:latin typeface="+mn-lt"/>
                <a:ea typeface="+mn-ea"/>
                <a:cs typeface="+mn-cs"/>
              </a:rPr>
              <a:t>The accuracy of the model was also evaluated to determine whether the model is able to reliably predict diabetes. The Hosmer-</a:t>
            </a:r>
            <a:r>
              <a:rPr lang="en-GB" sz="1200" kern="1200" baseline="0" dirty="0" err="1">
                <a:solidFill>
                  <a:schemeClr val="tx1"/>
                </a:solidFill>
                <a:effectLst/>
                <a:latin typeface="+mn-lt"/>
                <a:ea typeface="+mn-ea"/>
                <a:cs typeface="+mn-cs"/>
              </a:rPr>
              <a:t>Lemeshow</a:t>
            </a:r>
            <a:r>
              <a:rPr lang="en-GB" sz="1200" kern="1200" baseline="0" dirty="0">
                <a:solidFill>
                  <a:schemeClr val="tx1"/>
                </a:solidFill>
                <a:effectLst/>
                <a:latin typeface="+mn-lt"/>
                <a:ea typeface="+mn-ea"/>
                <a:cs typeface="+mn-cs"/>
              </a:rPr>
              <a:t> Goodness of Fit test confirmed that there is no significant difference between the model’s predictions and reality, as shown by the p-value 0.37. </a:t>
            </a:r>
          </a:p>
          <a:p>
            <a:pPr marL="0" indent="0">
              <a:buFontTx/>
              <a:buNone/>
            </a:pPr>
            <a:endParaRPr lang="en-GB" sz="1200" kern="1200" baseline="0" dirty="0">
              <a:solidFill>
                <a:schemeClr val="tx1"/>
              </a:solidFill>
              <a:effectLst/>
              <a:latin typeface="+mn-lt"/>
              <a:ea typeface="+mn-ea"/>
              <a:cs typeface="+mn-cs"/>
            </a:endParaRPr>
          </a:p>
          <a:p>
            <a:pPr marL="0" indent="0">
              <a:buFontTx/>
              <a:buNone/>
            </a:pPr>
            <a:r>
              <a:rPr lang="en-GB" sz="1200" kern="1200" baseline="0" dirty="0">
                <a:solidFill>
                  <a:schemeClr val="tx1"/>
                </a:solidFill>
                <a:effectLst/>
                <a:latin typeface="+mn-lt"/>
                <a:ea typeface="+mn-ea"/>
                <a:cs typeface="+mn-cs"/>
              </a:rPr>
              <a:t>The reported classification accuracy is 0.77, meaning that 77% of cases were correctly classified in the model. The regression model also correctly detected 57% of diabetics in the dataset, as shown by the sensitivity value of 0.57, and 88% of non-diabetics, demonstrated by the specificity value of 0.88. This suggests that the model is able to differentiate between diabetic and non-diabetic individuals, and is able to detect non-diabetics more accurately than diabetics. </a:t>
            </a:r>
          </a:p>
        </p:txBody>
      </p:sp>
      <p:sp>
        <p:nvSpPr>
          <p:cNvPr id="4" name="Slide Number Placeholder 3">
            <a:extLst>
              <a:ext uri="{FF2B5EF4-FFF2-40B4-BE49-F238E27FC236}">
                <a16:creationId xmlns:a16="http://schemas.microsoft.com/office/drawing/2014/main" id="{2B32DC4B-7ECE-1D9C-4A0C-00F540257504}"/>
              </a:ext>
            </a:extLst>
          </p:cNvPr>
          <p:cNvSpPr>
            <a:spLocks noGrp="1"/>
          </p:cNvSpPr>
          <p:nvPr>
            <p:ph type="sldNum" sz="quarter" idx="5"/>
          </p:nvPr>
        </p:nvSpPr>
        <p:spPr/>
        <p:txBody>
          <a:bodyPr/>
          <a:lstStyle/>
          <a:p>
            <a:fld id="{DEF75CB5-5666-5049-9AE0-38EFD385C21E}" type="slidenum">
              <a:rPr lang="en-US" smtClean="0"/>
              <a:t>22</a:t>
            </a:fld>
            <a:endParaRPr lang="en-US" dirty="0"/>
          </a:p>
        </p:txBody>
      </p:sp>
    </p:spTree>
    <p:extLst>
      <p:ext uri="{BB962C8B-B14F-4D97-AF65-F5344CB8AC3E}">
        <p14:creationId xmlns:p14="http://schemas.microsoft.com/office/powerpoint/2010/main" val="18950027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97C6E-7FF8-7B1B-2DDE-C0FAAB75B6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011A27-8B7B-CC99-729F-6F17A669F80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854D027-BEE7-1FB5-23D3-3DFA12EF6265}"/>
              </a:ext>
            </a:extLst>
          </p:cNvPr>
          <p:cNvSpPr>
            <a:spLocks noGrp="1"/>
          </p:cNvSpPr>
          <p:nvPr>
            <p:ph type="body" idx="1"/>
          </p:nvPr>
        </p:nvSpPr>
        <p:spPr/>
        <p:txBody>
          <a:bodyPr/>
          <a:lstStyle/>
          <a:p>
            <a:r>
              <a:rPr lang="en-GB" dirty="0"/>
              <a:t>A logistic regression analysis was conducted to determine whether the interaction between age and BMI significantly improves the prediction of the risk of diabetes beyond the main effects of age, BMI, glucose levels, and the number of pregnancies. Two models were devised: model 1 which only featured main effects (i.e., BMI, age, glucose levels, and the number of pregnancies) as the predictors. Model 2 included the aforementioned predictors, plus the age x BMI interaction term. </a:t>
            </a:r>
          </a:p>
          <a:p>
            <a:endParaRPr lang="en-GB" dirty="0"/>
          </a:p>
          <a:p>
            <a:r>
              <a:rPr lang="en-GB" dirty="0"/>
              <a:t>A likelihood ratio test compared the two models, and showed that model 2, the interaction model, did not provide a significantly better fit than model 1 without the interaction, confirmed by the non-significant change in deviance (X</a:t>
            </a:r>
            <a:r>
              <a:rPr lang="en-GB" baseline="30000" dirty="0"/>
              <a:t>2</a:t>
            </a:r>
            <a:r>
              <a:rPr lang="en-GB" baseline="0" dirty="0"/>
              <a:t>(1) = 0.75, p=0.39). </a:t>
            </a:r>
            <a:endParaRPr lang="en-GB" dirty="0"/>
          </a:p>
          <a:p>
            <a:endParaRPr lang="en-GB" dirty="0"/>
          </a:p>
          <a:p>
            <a:r>
              <a:rPr lang="en-GB" dirty="0"/>
              <a:t>In the interaction model, the interaction between age and BMI was not statistically significant, meaning that the effect of BMI on the risk of developing diabetes does not increase or decrease with age – it essentially has no effect. </a:t>
            </a:r>
          </a:p>
          <a:p>
            <a:endParaRPr lang="en-GB" dirty="0"/>
          </a:p>
          <a:p>
            <a:r>
              <a:rPr lang="en-GB" dirty="0"/>
              <a:t>This model determined that both glucose levels and the number of pregnancies are significant predictors of diabetes. For glucose levels, the odds ratio score of 1.04 and confidence interval of 1.03, 1.04 at 95% confirms this. This indicates that higher levels of glucose are linked to an increase in diabetes risk. </a:t>
            </a:r>
          </a:p>
          <a:p>
            <a:endParaRPr lang="en-GB" dirty="0"/>
          </a:p>
          <a:p>
            <a:r>
              <a:rPr lang="en-GB" dirty="0"/>
              <a:t>For the number of pregnancies, the OR score of 1.11 and a 95% confidence interval of 1.04, 1.19, indicates that higher numbers of pregnancies are linked to an increase in the risk of diabetes.</a:t>
            </a:r>
          </a:p>
          <a:p>
            <a:endParaRPr lang="en-GB" dirty="0"/>
          </a:p>
          <a:p>
            <a:r>
              <a:rPr lang="en-GB" dirty="0"/>
              <a:t>Age, BMI, and the age x BMI interaction were not statistically significant predictors. </a:t>
            </a:r>
          </a:p>
          <a:p>
            <a:endParaRPr lang="en-GB" dirty="0"/>
          </a:p>
          <a:p>
            <a:r>
              <a:rPr lang="en-GB" dirty="0"/>
              <a:t>Reviewing the OR score of the interaction term between BMI and age, which is 1.00, with confidence interval of 1.00, 1.00, this implies that the effect of BMI on the risk of developing diabetes doesn’t increase nor decrease with age. </a:t>
            </a:r>
          </a:p>
        </p:txBody>
      </p:sp>
      <p:sp>
        <p:nvSpPr>
          <p:cNvPr id="4" name="Slide Number Placeholder 3">
            <a:extLst>
              <a:ext uri="{FF2B5EF4-FFF2-40B4-BE49-F238E27FC236}">
                <a16:creationId xmlns:a16="http://schemas.microsoft.com/office/drawing/2014/main" id="{E8188294-B558-19C0-E775-CDBACFFF658B}"/>
              </a:ext>
            </a:extLst>
          </p:cNvPr>
          <p:cNvSpPr>
            <a:spLocks noGrp="1"/>
          </p:cNvSpPr>
          <p:nvPr>
            <p:ph type="sldNum" sz="quarter" idx="5"/>
          </p:nvPr>
        </p:nvSpPr>
        <p:spPr/>
        <p:txBody>
          <a:bodyPr/>
          <a:lstStyle/>
          <a:p>
            <a:fld id="{DEF75CB5-5666-5049-9AE0-38EFD385C21E}" type="slidenum">
              <a:rPr lang="en-US" smtClean="0"/>
              <a:t>23</a:t>
            </a:fld>
            <a:endParaRPr lang="en-US" dirty="0"/>
          </a:p>
        </p:txBody>
      </p:sp>
    </p:spTree>
    <p:extLst>
      <p:ext uri="{BB962C8B-B14F-4D97-AF65-F5344CB8AC3E}">
        <p14:creationId xmlns:p14="http://schemas.microsoft.com/office/powerpoint/2010/main" val="103171315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4D3293-C0BB-3B22-AC2A-8CDB179A362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7BB5F0-E555-C194-9104-5C14DDA7D89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4B8918A-05FC-90CD-5EF8-03BC4EE0F30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1A78A74-F9CB-C038-F72A-3979B5CFCC63}"/>
              </a:ext>
            </a:extLst>
          </p:cNvPr>
          <p:cNvSpPr>
            <a:spLocks noGrp="1"/>
          </p:cNvSpPr>
          <p:nvPr>
            <p:ph type="sldNum" sz="quarter" idx="5"/>
          </p:nvPr>
        </p:nvSpPr>
        <p:spPr/>
        <p:txBody>
          <a:bodyPr/>
          <a:lstStyle/>
          <a:p>
            <a:fld id="{DEF75CB5-5666-5049-9AE0-38EFD385C21E}" type="slidenum">
              <a:rPr lang="en-US" smtClean="0"/>
              <a:t>24</a:t>
            </a:fld>
            <a:endParaRPr lang="en-US" dirty="0"/>
          </a:p>
        </p:txBody>
      </p:sp>
    </p:spTree>
    <p:extLst>
      <p:ext uri="{BB962C8B-B14F-4D97-AF65-F5344CB8AC3E}">
        <p14:creationId xmlns:p14="http://schemas.microsoft.com/office/powerpoint/2010/main" val="12782738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B6FC4C-21AF-104F-0F73-7367FDD6E9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C8CAB1-EEA3-F7D5-6AC8-46A76198C92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FCF622-35DD-1668-6CF4-C6B37AE3A7B1}"/>
              </a:ext>
            </a:extLst>
          </p:cNvPr>
          <p:cNvSpPr>
            <a:spLocks noGrp="1"/>
          </p:cNvSpPr>
          <p:nvPr>
            <p:ph type="body" idx="1"/>
          </p:nvPr>
        </p:nvSpPr>
        <p:spPr/>
        <p:txBody>
          <a:bodyPr/>
          <a:lstStyle/>
          <a:p>
            <a:pPr marL="285750" indent="-285750">
              <a:buFont typeface="Arial" panose="020B0604020202020204" pitchFamily="34" charset="0"/>
              <a:buChar char="•"/>
            </a:pPr>
            <a:r>
              <a:rPr lang="en-US" dirty="0"/>
              <a:t>A relationship exists between diabetes and BMI category, and diabetes and age group</a:t>
            </a:r>
          </a:p>
          <a:p>
            <a:pPr marL="285750" indent="-285750">
              <a:buFont typeface="Arial" panose="020B0604020202020204" pitchFamily="34" charset="0"/>
              <a:buChar char="•"/>
            </a:pPr>
            <a:r>
              <a:rPr lang="en-US" dirty="0"/>
              <a:t>A relationship exists between glucose levels and age group</a:t>
            </a:r>
          </a:p>
          <a:p>
            <a:pPr marL="285750" indent="-285750">
              <a:buFont typeface="Arial" panose="020B0604020202020204" pitchFamily="34" charset="0"/>
              <a:buChar char="•"/>
            </a:pPr>
            <a:r>
              <a:rPr lang="en-US" dirty="0"/>
              <a:t>Age and insulin are strong predictors of glucose levels</a:t>
            </a:r>
          </a:p>
          <a:p>
            <a:pPr marL="285750" indent="-285750">
              <a:buFont typeface="Arial" panose="020B0604020202020204" pitchFamily="34" charset="0"/>
              <a:buChar char="•"/>
            </a:pPr>
            <a:r>
              <a:rPr lang="en-US" dirty="0"/>
              <a:t>Age, BMI, and glucose levels are strong predictors of diabetes status</a:t>
            </a:r>
          </a:p>
          <a:p>
            <a:pPr marL="285750" indent="-285750">
              <a:buFont typeface="Arial" panose="020B0604020202020204" pitchFamily="34" charset="0"/>
              <a:buChar char="•"/>
            </a:pPr>
            <a:r>
              <a:rPr lang="en-US" dirty="0"/>
              <a:t>Risk of developing diabetes based on BMI doesn’t increase or decrease with age</a:t>
            </a:r>
          </a:p>
          <a:p>
            <a:pPr marL="285750" indent="-285750">
              <a:buFont typeface="Arial" panose="020B0604020202020204" pitchFamily="34" charset="0"/>
              <a:buChar char="•"/>
            </a:pPr>
            <a:r>
              <a:rPr lang="en-GB" dirty="0"/>
              <a:t>Women with a higher number of pregnancies have a heightened risk of diabetes</a:t>
            </a:r>
          </a:p>
          <a:p>
            <a:endParaRPr lang="en-US" dirty="0"/>
          </a:p>
        </p:txBody>
      </p:sp>
      <p:sp>
        <p:nvSpPr>
          <p:cNvPr id="4" name="Slide Number Placeholder 3">
            <a:extLst>
              <a:ext uri="{FF2B5EF4-FFF2-40B4-BE49-F238E27FC236}">
                <a16:creationId xmlns:a16="http://schemas.microsoft.com/office/drawing/2014/main" id="{9C26EE58-D78A-00A0-7BB0-25E98F1863AB}"/>
              </a:ext>
            </a:extLst>
          </p:cNvPr>
          <p:cNvSpPr>
            <a:spLocks noGrp="1"/>
          </p:cNvSpPr>
          <p:nvPr>
            <p:ph type="sldNum" sz="quarter" idx="5"/>
          </p:nvPr>
        </p:nvSpPr>
        <p:spPr/>
        <p:txBody>
          <a:bodyPr/>
          <a:lstStyle/>
          <a:p>
            <a:fld id="{DEF75CB5-5666-5049-9AE0-38EFD385C21E}" type="slidenum">
              <a:rPr lang="en-US" smtClean="0"/>
              <a:t>25</a:t>
            </a:fld>
            <a:endParaRPr lang="en-US" dirty="0"/>
          </a:p>
        </p:txBody>
      </p:sp>
    </p:spTree>
    <p:extLst>
      <p:ext uri="{BB962C8B-B14F-4D97-AF65-F5344CB8AC3E}">
        <p14:creationId xmlns:p14="http://schemas.microsoft.com/office/powerpoint/2010/main" val="161114083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A29FC1-FA04-47A7-1AD6-BA3368072D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79BF37-61E7-C69C-7B18-234CD013178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F6F97D3-E955-C6AD-EE1D-ED677C816E2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3C58702-EA12-3636-7B6E-C0A6A5676896}"/>
              </a:ext>
            </a:extLst>
          </p:cNvPr>
          <p:cNvSpPr>
            <a:spLocks noGrp="1"/>
          </p:cNvSpPr>
          <p:nvPr>
            <p:ph type="sldNum" sz="quarter" idx="5"/>
          </p:nvPr>
        </p:nvSpPr>
        <p:spPr/>
        <p:txBody>
          <a:bodyPr/>
          <a:lstStyle/>
          <a:p>
            <a:fld id="{DEF75CB5-5666-5049-9AE0-38EFD385C21E}" type="slidenum">
              <a:rPr lang="en-US" smtClean="0"/>
              <a:t>26</a:t>
            </a:fld>
            <a:endParaRPr lang="en-US" dirty="0"/>
          </a:p>
        </p:txBody>
      </p:sp>
    </p:spTree>
    <p:extLst>
      <p:ext uri="{BB962C8B-B14F-4D97-AF65-F5344CB8AC3E}">
        <p14:creationId xmlns:p14="http://schemas.microsoft.com/office/powerpoint/2010/main" val="20492072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27</a:t>
            </a:fld>
            <a:endParaRPr lang="en-US" dirty="0"/>
          </a:p>
        </p:txBody>
      </p:sp>
    </p:spTree>
    <p:extLst>
      <p:ext uri="{BB962C8B-B14F-4D97-AF65-F5344CB8AC3E}">
        <p14:creationId xmlns:p14="http://schemas.microsoft.com/office/powerpoint/2010/main" val="416789011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4C1BDE-2EFB-65A7-BDA5-53626581A48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ECDE54-C53F-AF30-A659-9366029DD5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F217AE-CC97-AED1-39AD-BB88F22B721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2535015-92ED-E704-6FDA-757B16D2DBC7}"/>
              </a:ext>
            </a:extLst>
          </p:cNvPr>
          <p:cNvSpPr>
            <a:spLocks noGrp="1"/>
          </p:cNvSpPr>
          <p:nvPr>
            <p:ph type="sldNum" sz="quarter" idx="5"/>
          </p:nvPr>
        </p:nvSpPr>
        <p:spPr/>
        <p:txBody>
          <a:bodyPr/>
          <a:lstStyle/>
          <a:p>
            <a:fld id="{DEF75CB5-5666-5049-9AE0-38EFD385C21E}" type="slidenum">
              <a:rPr lang="en-US" smtClean="0"/>
              <a:t>28</a:t>
            </a:fld>
            <a:endParaRPr lang="en-US" dirty="0"/>
          </a:p>
        </p:txBody>
      </p:sp>
    </p:spTree>
    <p:extLst>
      <p:ext uri="{BB962C8B-B14F-4D97-AF65-F5344CB8AC3E}">
        <p14:creationId xmlns:p14="http://schemas.microsoft.com/office/powerpoint/2010/main" val="130637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06DC07-602D-FC6B-97CD-BCE89A1B74C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865371-9FB1-643A-9761-B8FD103AB86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4298E5-D2BB-3119-F3F3-10AFAE69111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D3C6907-B4FB-E8A9-64DD-47789AEC6C42}"/>
              </a:ext>
            </a:extLst>
          </p:cNvPr>
          <p:cNvSpPr>
            <a:spLocks noGrp="1"/>
          </p:cNvSpPr>
          <p:nvPr>
            <p:ph type="sldNum" sz="quarter" idx="5"/>
          </p:nvPr>
        </p:nvSpPr>
        <p:spPr/>
        <p:txBody>
          <a:bodyPr/>
          <a:lstStyle/>
          <a:p>
            <a:fld id="{DEF75CB5-5666-5049-9AE0-38EFD385C21E}" type="slidenum">
              <a:rPr lang="en-US" smtClean="0"/>
              <a:t>29</a:t>
            </a:fld>
            <a:endParaRPr lang="en-US" dirty="0"/>
          </a:p>
        </p:txBody>
      </p:sp>
    </p:spTree>
    <p:extLst>
      <p:ext uri="{BB962C8B-B14F-4D97-AF65-F5344CB8AC3E}">
        <p14:creationId xmlns:p14="http://schemas.microsoft.com/office/powerpoint/2010/main" val="22892953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Diabetes is a disease which affects millions of individuals across the globe, and is a prominent public health concern. Currently, 590 million adults were living with diabetes, and according to the International Diabetes Federation (2025)</a:t>
            </a:r>
            <a:r>
              <a:rPr lang="en-US" b="1" dirty="0"/>
              <a:t>. </a:t>
            </a:r>
            <a:r>
              <a:rPr lang="en-US" b="0" dirty="0"/>
              <a:t>This figure is anticipated to increase to 853 million adults by 2050. </a:t>
            </a:r>
          </a:p>
          <a:p>
            <a:endParaRPr lang="en-US" b="0" dirty="0"/>
          </a:p>
          <a:p>
            <a:r>
              <a:rPr lang="en-US" b="0" dirty="0"/>
              <a:t>According to </a:t>
            </a:r>
            <a:r>
              <a:rPr lang="en-GB" dirty="0"/>
              <a:t>Narayan </a:t>
            </a:r>
            <a:r>
              <a:rPr lang="en-GB" i="1" dirty="0"/>
              <a:t>et al’s (</a:t>
            </a:r>
            <a:r>
              <a:rPr lang="en-GB" dirty="0"/>
              <a:t>2021) research, t</a:t>
            </a:r>
            <a:r>
              <a:rPr lang="en-US" b="0" dirty="0"/>
              <a:t>he Pima Indian population has one of the highest rates of diabetes globally. This population is often used by analysts to investigate the risk factors of diabetes. </a:t>
            </a:r>
            <a:br>
              <a:rPr lang="en-GB" dirty="0"/>
            </a:br>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3</a:t>
            </a:fld>
            <a:endParaRPr lang="en-US" dirty="0"/>
          </a:p>
        </p:txBody>
      </p:sp>
    </p:spTree>
    <p:extLst>
      <p:ext uri="{BB962C8B-B14F-4D97-AF65-F5344CB8AC3E}">
        <p14:creationId xmlns:p14="http://schemas.microsoft.com/office/powerpoint/2010/main" val="71248721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D613E7-9875-B04C-5561-540EC858D1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0AAAD34-E8F0-FFFE-CCB8-4AB7029B5FB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EEF533A-7856-CE1D-026D-9AE945082BD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BCBF1A1-9C02-3AF4-3DCE-15EAC0822E69}"/>
              </a:ext>
            </a:extLst>
          </p:cNvPr>
          <p:cNvSpPr>
            <a:spLocks noGrp="1"/>
          </p:cNvSpPr>
          <p:nvPr>
            <p:ph type="sldNum" sz="quarter" idx="5"/>
          </p:nvPr>
        </p:nvSpPr>
        <p:spPr/>
        <p:txBody>
          <a:bodyPr/>
          <a:lstStyle/>
          <a:p>
            <a:fld id="{DEF75CB5-5666-5049-9AE0-38EFD385C21E}" type="slidenum">
              <a:rPr lang="en-US" smtClean="0"/>
              <a:t>30</a:t>
            </a:fld>
            <a:endParaRPr lang="en-US" dirty="0"/>
          </a:p>
        </p:txBody>
      </p:sp>
    </p:spTree>
    <p:extLst>
      <p:ext uri="{BB962C8B-B14F-4D97-AF65-F5344CB8AC3E}">
        <p14:creationId xmlns:p14="http://schemas.microsoft.com/office/powerpoint/2010/main" val="23124698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55DBC3-006C-B111-8F05-24F4CB6CD8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C68D0E6-0C73-8C15-B20B-14542D6317C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65392C8-6821-49A8-AD3E-56C0ABDAA046}"/>
              </a:ext>
            </a:extLst>
          </p:cNvPr>
          <p:cNvSpPr>
            <a:spLocks noGrp="1"/>
          </p:cNvSpPr>
          <p:nvPr>
            <p:ph type="body" idx="1"/>
          </p:nvPr>
        </p:nvSpPr>
        <p:spPr/>
        <p:txBody>
          <a:bodyPr/>
          <a:lstStyle/>
          <a:p>
            <a:r>
              <a:rPr lang="en-US" b="0" dirty="0"/>
              <a:t>The dataset ‘Diabetes’, originally from the National Institute of Diabetes </a:t>
            </a:r>
            <a:r>
              <a:rPr lang="en-GB" sz="1200" b="0" i="0" kern="1200" dirty="0">
                <a:solidFill>
                  <a:schemeClr val="tx1"/>
                </a:solidFill>
                <a:effectLst/>
                <a:latin typeface="+mn-lt"/>
                <a:ea typeface="+mn-ea"/>
                <a:cs typeface="+mn-cs"/>
              </a:rPr>
              <a:t>and Digestive and Kidney, was collected to determine and predict whether a diabetes diagnosis is influenced by various diagnostic variables.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This dataset was analysed using descriptive and inferential statistical analytical methods. This presentation will showcase the findings of the analyses conducted, with the aim of concluding which variables predict diabetes.</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All participants in the dataset are women of Pima Indian heritage and are at least 21 years old. </a:t>
            </a:r>
          </a:p>
          <a:p>
            <a:endParaRPr lang="en-GB" sz="1200" b="0" i="0" kern="1200" dirty="0">
              <a:solidFill>
                <a:schemeClr val="tx1"/>
              </a:solidFill>
              <a:effectLst/>
              <a:latin typeface="+mn-lt"/>
              <a:ea typeface="+mn-ea"/>
              <a:cs typeface="+mn-cs"/>
            </a:endParaRPr>
          </a:p>
          <a:p>
            <a:r>
              <a:rPr lang="en-GB" sz="1200" b="0" i="0" kern="1200" dirty="0">
                <a:solidFill>
                  <a:schemeClr val="tx1"/>
                </a:solidFill>
                <a:effectLst/>
                <a:latin typeface="+mn-lt"/>
                <a:ea typeface="+mn-ea"/>
                <a:cs typeface="+mn-cs"/>
              </a:rPr>
              <a:t>R was used to perform this analysis since it is a free, open-source statistical programming tool. Its user-friendly interface makes data analysis a much simpler task. </a:t>
            </a:r>
            <a:endParaRPr lang="en-US" dirty="0"/>
          </a:p>
        </p:txBody>
      </p:sp>
      <p:sp>
        <p:nvSpPr>
          <p:cNvPr id="4" name="Slide Number Placeholder 3">
            <a:extLst>
              <a:ext uri="{FF2B5EF4-FFF2-40B4-BE49-F238E27FC236}">
                <a16:creationId xmlns:a16="http://schemas.microsoft.com/office/drawing/2014/main" id="{1240DDB6-79D3-B748-0689-649D1E80691A}"/>
              </a:ext>
            </a:extLst>
          </p:cNvPr>
          <p:cNvSpPr>
            <a:spLocks noGrp="1"/>
          </p:cNvSpPr>
          <p:nvPr>
            <p:ph type="sldNum" sz="quarter" idx="5"/>
          </p:nvPr>
        </p:nvSpPr>
        <p:spPr/>
        <p:txBody>
          <a:bodyPr/>
          <a:lstStyle/>
          <a:p>
            <a:fld id="{DEF75CB5-5666-5049-9AE0-38EFD385C21E}" type="slidenum">
              <a:rPr lang="en-US" smtClean="0"/>
              <a:t>4</a:t>
            </a:fld>
            <a:endParaRPr lang="en-US" dirty="0"/>
          </a:p>
        </p:txBody>
      </p:sp>
    </p:spTree>
    <p:extLst>
      <p:ext uri="{BB962C8B-B14F-4D97-AF65-F5344CB8AC3E}">
        <p14:creationId xmlns:p14="http://schemas.microsoft.com/office/powerpoint/2010/main" val="394841830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27CE41-6903-D34B-D915-9638D7FDA4B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F546DB-2002-3F78-1BF6-D84464B3A81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1F4B9D-1B25-29A6-3316-62CD504D7A6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D287816-08BC-90E8-CD28-AAA668B24970}"/>
              </a:ext>
            </a:extLst>
          </p:cNvPr>
          <p:cNvSpPr>
            <a:spLocks noGrp="1"/>
          </p:cNvSpPr>
          <p:nvPr>
            <p:ph type="sldNum" sz="quarter" idx="5"/>
          </p:nvPr>
        </p:nvSpPr>
        <p:spPr/>
        <p:txBody>
          <a:bodyPr/>
          <a:lstStyle/>
          <a:p>
            <a:fld id="{DEF75CB5-5666-5049-9AE0-38EFD385C21E}" type="slidenum">
              <a:rPr lang="en-US" smtClean="0"/>
              <a:t>5</a:t>
            </a:fld>
            <a:endParaRPr lang="en-US" dirty="0"/>
          </a:p>
        </p:txBody>
      </p:sp>
    </p:spTree>
    <p:extLst>
      <p:ext uri="{BB962C8B-B14F-4D97-AF65-F5344CB8AC3E}">
        <p14:creationId xmlns:p14="http://schemas.microsoft.com/office/powerpoint/2010/main" val="27484724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5BB344-498D-F865-E146-B0B49E46AE9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04F0CF-773D-27E2-9F6D-16CAB26DC00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01E7699-67B4-D542-EBEF-860C4E11A150}"/>
              </a:ext>
            </a:extLst>
          </p:cNvPr>
          <p:cNvSpPr>
            <a:spLocks noGrp="1"/>
          </p:cNvSpPr>
          <p:nvPr>
            <p:ph type="body" idx="1"/>
          </p:nvPr>
        </p:nvSpPr>
        <p:spPr/>
        <p:txBody>
          <a:bodyPr/>
          <a:lstStyle/>
          <a:p>
            <a:r>
              <a:rPr lang="en-GB" dirty="0"/>
              <a:t>The dataset was explored and here are some descriptive statistics found. </a:t>
            </a:r>
          </a:p>
          <a:p>
            <a:endParaRPr lang="en-GB" dirty="0"/>
          </a:p>
          <a:p>
            <a:r>
              <a:rPr lang="en-GB" dirty="0"/>
              <a:t>The total sample size of the dataset is 768, so it is a fairly large dataset. 34.9% of individuals in the sample have been diagnosed with diabetes, which is far higher percentage compared to the 11% of people with diabetes in the global population. </a:t>
            </a:r>
          </a:p>
          <a:p>
            <a:endParaRPr lang="en-GB" dirty="0"/>
          </a:p>
          <a:p>
            <a:r>
              <a:rPr lang="en-GB" dirty="0"/>
              <a:t>The mean and median age figures of 33.24 and 29 respectively shows that it is a younger group of individuals. </a:t>
            </a:r>
          </a:p>
          <a:p>
            <a:endParaRPr lang="en-GB" dirty="0"/>
          </a:p>
          <a:p>
            <a:r>
              <a:rPr lang="en-GB" dirty="0"/>
              <a:t>86% of women in the sample population have been pregnant, which is a vast majority. </a:t>
            </a:r>
          </a:p>
          <a:p>
            <a:endParaRPr lang="en-GB" dirty="0"/>
          </a:p>
          <a:p>
            <a:endParaRPr lang="en-US" dirty="0"/>
          </a:p>
        </p:txBody>
      </p:sp>
      <p:sp>
        <p:nvSpPr>
          <p:cNvPr id="4" name="Slide Number Placeholder 3">
            <a:extLst>
              <a:ext uri="{FF2B5EF4-FFF2-40B4-BE49-F238E27FC236}">
                <a16:creationId xmlns:a16="http://schemas.microsoft.com/office/drawing/2014/main" id="{3931E8B5-4661-2D06-974D-49BFD7AAABFA}"/>
              </a:ext>
            </a:extLst>
          </p:cNvPr>
          <p:cNvSpPr>
            <a:spLocks noGrp="1"/>
          </p:cNvSpPr>
          <p:nvPr>
            <p:ph type="sldNum" sz="quarter" idx="5"/>
          </p:nvPr>
        </p:nvSpPr>
        <p:spPr/>
        <p:txBody>
          <a:bodyPr/>
          <a:lstStyle/>
          <a:p>
            <a:fld id="{DEF75CB5-5666-5049-9AE0-38EFD385C21E}" type="slidenum">
              <a:rPr lang="en-US" smtClean="0"/>
              <a:t>6</a:t>
            </a:fld>
            <a:endParaRPr lang="en-US" dirty="0"/>
          </a:p>
        </p:txBody>
      </p:sp>
    </p:spTree>
    <p:extLst>
      <p:ext uri="{BB962C8B-B14F-4D97-AF65-F5344CB8AC3E}">
        <p14:creationId xmlns:p14="http://schemas.microsoft.com/office/powerpoint/2010/main" val="42381431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AC93AF-0FEF-DAEE-DD30-23A06748966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DF78D9E-972F-4ABD-EB53-16DBA86EEC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E488677-F48D-BBFF-AB47-529AF6B8BD61}"/>
              </a:ext>
            </a:extLst>
          </p:cNvPr>
          <p:cNvSpPr>
            <a:spLocks noGrp="1"/>
          </p:cNvSpPr>
          <p:nvPr>
            <p:ph type="body" idx="1"/>
          </p:nvPr>
        </p:nvSpPr>
        <p:spPr/>
        <p:txBody>
          <a:bodyPr/>
          <a:lstStyle/>
          <a:p>
            <a:r>
              <a:rPr lang="en-GB" dirty="0"/>
              <a:t>Here is a table displaying the mean, median, mode, minimum &amp; maximum values, range, and standard deviation for the variables age, BMI, glucose, blood pressure, and pregnancies. </a:t>
            </a:r>
          </a:p>
          <a:p>
            <a:endParaRPr lang="en-GB" dirty="0"/>
          </a:p>
          <a:p>
            <a:r>
              <a:rPr lang="en-GB" dirty="0"/>
              <a:t>The ranges for each variable shows that there is a lot of diversity in terms of age and lifestyle across the women in the sample, and this warrants further exploration. </a:t>
            </a:r>
          </a:p>
          <a:p>
            <a:r>
              <a:rPr lang="en-GB" dirty="0"/>
              <a:t>With a mean BMI of 32.46 and mode of 32, it indicates that more individuals in the group are in the obese range. The mean glucose level of 121.69 indicates that levels in the group are higher. On average, the blood pressure of the women in the group is within a normal range. </a:t>
            </a:r>
          </a:p>
          <a:p>
            <a:endParaRPr lang="en-GB" dirty="0"/>
          </a:p>
          <a:p>
            <a:r>
              <a:rPr lang="en-GB" dirty="0"/>
              <a:t>Most women who have been pregnant have only had one pregnancy, as indicated by the mode. </a:t>
            </a:r>
            <a:endParaRPr lang="en-US" dirty="0"/>
          </a:p>
        </p:txBody>
      </p:sp>
      <p:sp>
        <p:nvSpPr>
          <p:cNvPr id="4" name="Slide Number Placeholder 3">
            <a:extLst>
              <a:ext uri="{FF2B5EF4-FFF2-40B4-BE49-F238E27FC236}">
                <a16:creationId xmlns:a16="http://schemas.microsoft.com/office/drawing/2014/main" id="{F1FC6BD5-8AF3-2AC0-16CA-991A915EF894}"/>
              </a:ext>
            </a:extLst>
          </p:cNvPr>
          <p:cNvSpPr>
            <a:spLocks noGrp="1"/>
          </p:cNvSpPr>
          <p:nvPr>
            <p:ph type="sldNum" sz="quarter" idx="5"/>
          </p:nvPr>
        </p:nvSpPr>
        <p:spPr/>
        <p:txBody>
          <a:bodyPr/>
          <a:lstStyle/>
          <a:p>
            <a:fld id="{DEF75CB5-5666-5049-9AE0-38EFD385C21E}" type="slidenum">
              <a:rPr lang="en-US" smtClean="0"/>
              <a:t>7</a:t>
            </a:fld>
            <a:endParaRPr lang="en-US" dirty="0"/>
          </a:p>
        </p:txBody>
      </p:sp>
    </p:spTree>
    <p:extLst>
      <p:ext uri="{BB962C8B-B14F-4D97-AF65-F5344CB8AC3E}">
        <p14:creationId xmlns:p14="http://schemas.microsoft.com/office/powerpoint/2010/main" val="32357667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4FBA83-65D5-6FD7-C658-F5B0A575F3B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590B1D-4133-2327-56F9-F1B89AE661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4220CBE-B35D-EBC4-87AF-4BD2A60F7681}"/>
              </a:ext>
            </a:extLst>
          </p:cNvPr>
          <p:cNvSpPr>
            <a:spLocks noGrp="1"/>
          </p:cNvSpPr>
          <p:nvPr>
            <p:ph type="body" idx="1"/>
          </p:nvPr>
        </p:nvSpPr>
        <p:spPr/>
        <p:txBody>
          <a:bodyPr/>
          <a:lstStyle/>
          <a:p>
            <a:r>
              <a:rPr lang="en-GB" b="0" dirty="0"/>
              <a:t>Here are the plots for each of the variables, which essentially visualises the table in the previous slide. </a:t>
            </a:r>
          </a:p>
          <a:p>
            <a:endParaRPr lang="en-GB" b="0" dirty="0"/>
          </a:p>
          <a:p>
            <a:r>
              <a:rPr lang="en-GB" b="0" dirty="0"/>
              <a:t>It’s clear that the distributions for both glucose levels and blood pressure are quite normal, and their means are quite central. </a:t>
            </a:r>
            <a:endParaRPr lang="en-US" dirty="0"/>
          </a:p>
        </p:txBody>
      </p:sp>
      <p:sp>
        <p:nvSpPr>
          <p:cNvPr id="4" name="Slide Number Placeholder 3">
            <a:extLst>
              <a:ext uri="{FF2B5EF4-FFF2-40B4-BE49-F238E27FC236}">
                <a16:creationId xmlns:a16="http://schemas.microsoft.com/office/drawing/2014/main" id="{F2808505-87AE-912E-F1D3-B847F4CA164B}"/>
              </a:ext>
            </a:extLst>
          </p:cNvPr>
          <p:cNvSpPr>
            <a:spLocks noGrp="1"/>
          </p:cNvSpPr>
          <p:nvPr>
            <p:ph type="sldNum" sz="quarter" idx="5"/>
          </p:nvPr>
        </p:nvSpPr>
        <p:spPr/>
        <p:txBody>
          <a:bodyPr/>
          <a:lstStyle/>
          <a:p>
            <a:fld id="{DEF75CB5-5666-5049-9AE0-38EFD385C21E}" type="slidenum">
              <a:rPr lang="en-US" smtClean="0"/>
              <a:t>8</a:t>
            </a:fld>
            <a:endParaRPr lang="en-US" dirty="0"/>
          </a:p>
        </p:txBody>
      </p:sp>
    </p:spTree>
    <p:extLst>
      <p:ext uri="{BB962C8B-B14F-4D97-AF65-F5344CB8AC3E}">
        <p14:creationId xmlns:p14="http://schemas.microsoft.com/office/powerpoint/2010/main" val="39131326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05938D-294E-75A9-3756-5E553A1CFD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0F49A0D-5CB4-427F-A58A-1FAED441920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6A1F917-1606-B03A-C262-4996CD21CFD7}"/>
              </a:ext>
            </a:extLst>
          </p:cNvPr>
          <p:cNvSpPr>
            <a:spLocks noGrp="1"/>
          </p:cNvSpPr>
          <p:nvPr>
            <p:ph type="body" idx="1"/>
          </p:nvPr>
        </p:nvSpPr>
        <p:spPr/>
        <p:txBody>
          <a:bodyPr/>
          <a:lstStyle/>
          <a:p>
            <a:r>
              <a:rPr lang="en-GB" b="0" dirty="0"/>
              <a:t>However, the scores for the age, BMI, and pregnancies variables are really skewed. Pregnancies is skewed to the right, which means most women have a lower number of pregnancies. Age and BMI are also quite skewed to the right too. </a:t>
            </a:r>
            <a:endParaRPr lang="en-US" dirty="0"/>
          </a:p>
        </p:txBody>
      </p:sp>
      <p:sp>
        <p:nvSpPr>
          <p:cNvPr id="4" name="Slide Number Placeholder 3">
            <a:extLst>
              <a:ext uri="{FF2B5EF4-FFF2-40B4-BE49-F238E27FC236}">
                <a16:creationId xmlns:a16="http://schemas.microsoft.com/office/drawing/2014/main" id="{6EA8F286-5391-2E60-30F3-C593EDE74CA6}"/>
              </a:ext>
            </a:extLst>
          </p:cNvPr>
          <p:cNvSpPr>
            <a:spLocks noGrp="1"/>
          </p:cNvSpPr>
          <p:nvPr>
            <p:ph type="sldNum" sz="quarter" idx="5"/>
          </p:nvPr>
        </p:nvSpPr>
        <p:spPr/>
        <p:txBody>
          <a:bodyPr/>
          <a:lstStyle/>
          <a:p>
            <a:fld id="{DEF75CB5-5666-5049-9AE0-38EFD385C21E}" type="slidenum">
              <a:rPr lang="en-US" smtClean="0"/>
              <a:t>9</a:t>
            </a:fld>
            <a:endParaRPr lang="en-US" dirty="0"/>
          </a:p>
        </p:txBody>
      </p:sp>
    </p:spTree>
    <p:extLst>
      <p:ext uri="{BB962C8B-B14F-4D97-AF65-F5344CB8AC3E}">
        <p14:creationId xmlns:p14="http://schemas.microsoft.com/office/powerpoint/2010/main" val="33601938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Subtitle">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304799"/>
            <a:ext cx="12191998" cy="3215641"/>
          </a:xfrm>
        </p:spPr>
        <p:txBody>
          <a:bodyPr lIns="0" rIns="0" bIns="0" anchor="b" anchorCtr="0">
            <a:noAutofit/>
          </a:bodyPr>
          <a:lstStyle>
            <a:lvl1pPr algn="ctr">
              <a:defRPr sz="6000" kern="1200" cap="all" spc="300" baseline="0">
                <a:solidFill>
                  <a:schemeClr val="accent3">
                    <a:lumMod val="75000"/>
                  </a:schemeClr>
                </a:solidFill>
              </a:defRPr>
            </a:lvl1pPr>
          </a:lstStyle>
          <a:p>
            <a:r>
              <a:rPr lang="en-US" dirty="0"/>
              <a:t>Click to add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670628"/>
            <a:ext cx="12191997" cy="2577772"/>
          </a:xfrm>
        </p:spPr>
        <p:txBody>
          <a:bodyPr>
            <a:noAutofit/>
          </a:bodyPr>
          <a:lstStyle>
            <a:lvl1pPr marL="0" indent="0" algn="ctr">
              <a:buNone/>
              <a:defRPr sz="3200" b="0" i="0" cap="all" spc="600" baseline="0">
                <a:solidFill>
                  <a:schemeClr val="accent3"/>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41193215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itle and 2 column">
    <p:bg>
      <p:bgPr>
        <a:gradFill>
          <a:gsLst>
            <a:gs pos="100000">
              <a:schemeClr val="tx2"/>
            </a:gs>
            <a:gs pos="81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23B0D0-B01D-0BB0-6127-A878BE49D18E}"/>
              </a:ext>
              <a:ext uri="{C183D7F6-B498-43B3-948B-1728B52AA6E4}">
                <adec:decorative xmlns:adec="http://schemas.microsoft.com/office/drawing/2017/decorative" val="1"/>
              </a:ext>
            </a:extLst>
          </p:cNvPr>
          <p:cNvSpPr/>
          <p:nvPr userDrawn="1"/>
        </p:nvSpPr>
        <p:spPr>
          <a:xfrm>
            <a:off x="6039728" y="-6350"/>
            <a:ext cx="6154615"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6889627" y="173736"/>
            <a:ext cx="4352662" cy="220370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Picture Placeholder 9">
            <a:extLst>
              <a:ext uri="{FF2B5EF4-FFF2-40B4-BE49-F238E27FC236}">
                <a16:creationId xmlns:a16="http://schemas.microsoft.com/office/drawing/2014/main" id="{6C363351-4779-B42E-ED7A-C4AF2920BABC}"/>
              </a:ext>
            </a:extLst>
          </p:cNvPr>
          <p:cNvSpPr>
            <a:spLocks noGrp="1"/>
          </p:cNvSpPr>
          <p:nvPr>
            <p:ph type="pic" sz="quarter" idx="37"/>
          </p:nvPr>
        </p:nvSpPr>
        <p:spPr>
          <a:xfrm>
            <a:off x="336550" y="336550"/>
            <a:ext cx="5303640" cy="6184900"/>
          </a:xfrm>
        </p:spPr>
        <p:txBody>
          <a:bodyPr/>
          <a:lstStyle>
            <a:lvl1pPr algn="ctr">
              <a:defRPr sz="2000"/>
            </a:lvl1pPr>
          </a:lstStyle>
          <a:p>
            <a:r>
              <a:rPr lang="en-US" dirty="0"/>
              <a:t>Click icon to add picture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6889627" y="3104277"/>
            <a:ext cx="4371560" cy="3022201"/>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cxnSp>
        <p:nvCxnSpPr>
          <p:cNvPr id="4" name="Straight Connector 3">
            <a:extLst>
              <a:ext uri="{FF2B5EF4-FFF2-40B4-BE49-F238E27FC236}">
                <a16:creationId xmlns:a16="http://schemas.microsoft.com/office/drawing/2014/main" id="{F0712911-615E-724B-FC0F-996291526D31}"/>
              </a:ext>
              <a:ext uri="{C183D7F6-B498-43B3-948B-1728B52AA6E4}">
                <adec:decorative xmlns:adec="http://schemas.microsoft.com/office/drawing/2017/decorative" val="1"/>
              </a:ext>
            </a:extLst>
          </p:cNvPr>
          <p:cNvCxnSpPr>
            <a:cxnSpLocks/>
          </p:cNvCxnSpPr>
          <p:nvPr userDrawn="1"/>
        </p:nvCxnSpPr>
        <p:spPr>
          <a:xfrm>
            <a:off x="6889627" y="2679480"/>
            <a:ext cx="4352662"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3308264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and 2 column">
    <p:bg>
      <p:bgPr>
        <a:gradFill>
          <a:gsLst>
            <a:gs pos="100000">
              <a:schemeClr val="tx2"/>
            </a:gs>
            <a:gs pos="81000">
              <a:schemeClr val="accent6"/>
            </a:gs>
            <a:gs pos="55000">
              <a:srgbClr val="02090E"/>
            </a:gs>
            <a:gs pos="14000">
              <a:schemeClr val="accent4">
                <a:lumMod val="75000"/>
              </a:schemeClr>
            </a:gs>
            <a:gs pos="0">
              <a:schemeClr val="accent4"/>
            </a:gs>
          </a:gsLst>
          <a:lin ang="27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CFFF0E2-6B47-67EB-D6AA-D972E7B7C367}"/>
              </a:ext>
              <a:ext uri="{C183D7F6-B498-43B3-948B-1728B52AA6E4}">
                <adec:decorative xmlns:adec="http://schemas.microsoft.com/office/drawing/2017/decorative" val="1"/>
              </a:ext>
            </a:extLst>
          </p:cNvPr>
          <p:cNvSpPr/>
          <p:nvPr userDrawn="1"/>
        </p:nvSpPr>
        <p:spPr>
          <a:xfrm>
            <a:off x="0" y="-6350"/>
            <a:ext cx="464695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Nova"/>
              <a:ea typeface="+mn-ea"/>
              <a:cs typeface="+mn-cs"/>
            </a:endParaRPr>
          </a:p>
        </p:txBody>
      </p:sp>
      <p:cxnSp>
        <p:nvCxnSpPr>
          <p:cNvPr id="4" name="Straight Connector 3">
            <a:extLst>
              <a:ext uri="{FF2B5EF4-FFF2-40B4-BE49-F238E27FC236}">
                <a16:creationId xmlns:a16="http://schemas.microsoft.com/office/drawing/2014/main" id="{94827F6F-999F-23E9-8C09-325D1A76B07A}"/>
              </a:ext>
              <a:ext uri="{C183D7F6-B498-43B3-948B-1728B52AA6E4}">
                <adec:decorative xmlns:adec="http://schemas.microsoft.com/office/drawing/2017/decorative" val="1"/>
              </a:ext>
            </a:extLst>
          </p:cNvPr>
          <p:cNvCxnSpPr>
            <a:cxnSpLocks/>
          </p:cNvCxnSpPr>
          <p:nvPr userDrawn="1"/>
        </p:nvCxnSpPr>
        <p:spPr>
          <a:xfrm>
            <a:off x="835831" y="2680134"/>
            <a:ext cx="3114078"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171396"/>
            <a:ext cx="3736630" cy="2202350"/>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41716" y="3078480"/>
            <a:ext cx="3108193" cy="3047997"/>
          </a:xfrm>
        </p:spPr>
        <p:txBody>
          <a:bodyPr/>
          <a:lstStyle>
            <a:lvl1pPr marL="0" indent="0">
              <a:lnSpc>
                <a:spcPct val="120000"/>
              </a:lnSpc>
              <a:spcBef>
                <a:spcPts val="1000"/>
              </a:spcBef>
              <a:spcAft>
                <a:spcPts val="600"/>
              </a:spcAft>
              <a:buClr>
                <a:schemeClr val="accent6"/>
              </a:buClr>
              <a:buFont typeface="Arial" panose="020B0604020202020204" pitchFamily="34" charset="0"/>
              <a:buNone/>
              <a:defRPr sz="1800" spc="0" baseline="0">
                <a:solidFill>
                  <a:schemeClr val="bg1"/>
                </a:solidFill>
                <a:latin typeface="+mn-lt"/>
              </a:defRPr>
            </a:lvl1pPr>
            <a:lvl2pPr marL="569214" indent="-285750">
              <a:lnSpc>
                <a:spcPct val="120000"/>
              </a:lnSpc>
              <a:spcBef>
                <a:spcPts val="1000"/>
              </a:spcBef>
              <a:spcAft>
                <a:spcPts val="600"/>
              </a:spcAft>
              <a:buClr>
                <a:schemeClr val="accent3"/>
              </a:buClr>
              <a:buFont typeface="Arial" panose="020B0604020202020204" pitchFamily="34" charset="0"/>
              <a:buChar char="•"/>
              <a:defRPr sz="1800" spc="0"/>
            </a:lvl2pPr>
            <a:lvl3pPr marL="861822" indent="-285750">
              <a:lnSpc>
                <a:spcPct val="120000"/>
              </a:lnSpc>
              <a:spcBef>
                <a:spcPts val="1000"/>
              </a:spcBef>
              <a:spcAft>
                <a:spcPts val="600"/>
              </a:spcAft>
              <a:buClr>
                <a:schemeClr val="accent3"/>
              </a:buClr>
              <a:buFont typeface="Arial" panose="020B0604020202020204" pitchFamily="34" charset="0"/>
              <a:buChar char="•"/>
              <a:defRPr sz="1800" spc="0"/>
            </a:lvl3pPr>
            <a:lvl4pPr marL="1152144" indent="-285750">
              <a:lnSpc>
                <a:spcPct val="120000"/>
              </a:lnSpc>
              <a:spcBef>
                <a:spcPts val="1000"/>
              </a:spcBef>
              <a:spcAft>
                <a:spcPts val="600"/>
              </a:spcAft>
              <a:buClr>
                <a:schemeClr val="accent3"/>
              </a:buClr>
              <a:buFont typeface="Arial" panose="020B0604020202020204" pitchFamily="34" charset="0"/>
              <a:buChar cha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2" name="Table Placeholder 11">
            <a:extLst>
              <a:ext uri="{FF2B5EF4-FFF2-40B4-BE49-F238E27FC236}">
                <a16:creationId xmlns:a16="http://schemas.microsoft.com/office/drawing/2014/main" id="{D360C16C-E69B-FDEF-F033-CA9A2E238288}"/>
              </a:ext>
            </a:extLst>
          </p:cNvPr>
          <p:cNvSpPr>
            <a:spLocks noGrp="1"/>
          </p:cNvSpPr>
          <p:nvPr>
            <p:ph type="tbl" sz="quarter" idx="37"/>
          </p:nvPr>
        </p:nvSpPr>
        <p:spPr>
          <a:xfrm>
            <a:off x="5067300" y="404813"/>
            <a:ext cx="6705600" cy="6048375"/>
          </a:xfrm>
        </p:spPr>
        <p:txBody>
          <a:bodyPr/>
          <a:lstStyle>
            <a:lvl1pPr>
              <a:defRPr sz="2400">
                <a:latin typeface="+mn-lt"/>
              </a:defRPr>
            </a:lvl1pPr>
          </a:lstStyle>
          <a:p>
            <a:r>
              <a:rPr lang="en-US" dirty="0"/>
              <a:t>Click icon to add table</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Tree>
    <p:extLst>
      <p:ext uri="{BB962C8B-B14F-4D97-AF65-F5344CB8AC3E}">
        <p14:creationId xmlns:p14="http://schemas.microsoft.com/office/powerpoint/2010/main" val="390721985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4196A82D-0723-4BA3-0283-9F0D67B0CEF4}"/>
              </a:ext>
              <a:ext uri="{C183D7F6-B498-43B3-948B-1728B52AA6E4}">
                <adec:decorative xmlns:adec="http://schemas.microsoft.com/office/drawing/2017/decorative" val="1"/>
              </a:ext>
            </a:extLst>
          </p:cNvPr>
          <p:cNvSpPr/>
          <p:nvPr userDrawn="1"/>
        </p:nvSpPr>
        <p:spPr>
          <a:xfrm>
            <a:off x="0" y="0"/>
            <a:ext cx="12191999"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6A20A5FD-BDFB-45F2-E644-E93FB81CA575}"/>
              </a:ext>
              <a:ext uri="{C183D7F6-B498-43B3-948B-1728B52AA6E4}">
                <adec:decorative xmlns:adec="http://schemas.microsoft.com/office/drawing/2017/decorative" val="1"/>
              </a:ext>
            </a:extLst>
          </p:cNvPr>
          <p:cNvCxnSpPr>
            <a:cxnSpLocks/>
          </p:cNvCxnSpPr>
          <p:nvPr userDrawn="1"/>
        </p:nvCxnSpPr>
        <p:spPr>
          <a:xfrm>
            <a:off x="807039" y="1983416"/>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33562" y="433906"/>
            <a:ext cx="10515601"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814302" y="2465535"/>
            <a:ext cx="7303538" cy="3427265"/>
          </a:xfrm>
        </p:spPr>
        <p:txBody>
          <a:bodyPr/>
          <a:lstStyle>
            <a:lvl1pPr marL="283464" indent="-283464">
              <a:lnSpc>
                <a:spcPct val="120000"/>
              </a:lnSpc>
              <a:spcBef>
                <a:spcPts val="1000"/>
              </a:spcBef>
              <a:buClr>
                <a:schemeClr val="accent3"/>
              </a:buClr>
              <a:buFont typeface="Arial" panose="020B0604020202020204" pitchFamily="34" charset="0"/>
              <a:buChar char="•"/>
              <a:defRPr sz="1800" spc="0" baseline="0">
                <a:solidFill>
                  <a:schemeClr val="bg1"/>
                </a:solidFill>
                <a:latin typeface="+mn-lt"/>
              </a:defRPr>
            </a:lvl1pPr>
            <a:lvl2pPr marL="566928" indent="-283464">
              <a:lnSpc>
                <a:spcPct val="120000"/>
              </a:lnSpc>
              <a:spcBef>
                <a:spcPts val="500"/>
              </a:spcBef>
              <a:buClr>
                <a:schemeClr val="accent3"/>
              </a:buClr>
              <a:defRPr sz="1800" spc="0"/>
            </a:lvl2pPr>
            <a:lvl3pPr marL="859536" indent="-283464">
              <a:lnSpc>
                <a:spcPct val="120000"/>
              </a:lnSpc>
              <a:spcBef>
                <a:spcPts val="500"/>
              </a:spcBef>
              <a:buClr>
                <a:schemeClr val="accent3"/>
              </a:buClr>
              <a:defRPr sz="1800" spc="0"/>
            </a:lvl3pPr>
            <a:lvl4pPr marL="1152144">
              <a:lnSpc>
                <a:spcPct val="120000"/>
              </a:lnSpc>
              <a:spcBef>
                <a:spcPts val="500"/>
              </a:spcBef>
              <a:buClr>
                <a:schemeClr val="accent3"/>
              </a:buClr>
              <a:defRPr sz="1800" spc="0"/>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0" name="Content Placeholder 9">
            <a:extLst>
              <a:ext uri="{FF2B5EF4-FFF2-40B4-BE49-F238E27FC236}">
                <a16:creationId xmlns:a16="http://schemas.microsoft.com/office/drawing/2014/main" id="{4E7FC75E-AA73-003E-D4E3-B1819886AF9C}"/>
              </a:ext>
            </a:extLst>
          </p:cNvPr>
          <p:cNvSpPr>
            <a:spLocks noGrp="1"/>
          </p:cNvSpPr>
          <p:nvPr>
            <p:ph sz="quarter" idx="37" hasCustomPrompt="1"/>
          </p:nvPr>
        </p:nvSpPr>
        <p:spPr>
          <a:xfrm>
            <a:off x="8392160" y="2465388"/>
            <a:ext cx="2856865" cy="3427412"/>
          </a:xfrm>
        </p:spPr>
        <p:txBody>
          <a:bodyPr/>
          <a:lstStyle>
            <a:lvl1pPr marL="0" indent="0">
              <a:lnSpc>
                <a:spcPct val="120000"/>
              </a:lnSpc>
              <a:spcBef>
                <a:spcPts val="1000"/>
              </a:spcBef>
              <a:buFont typeface="Arial" panose="020B0604020202020204" pitchFamily="34" charset="0"/>
              <a:buNone/>
              <a:defRPr sz="1800">
                <a:solidFill>
                  <a:schemeClr val="bg1"/>
                </a:solidFill>
                <a:latin typeface="+mn-lt"/>
              </a:defRPr>
            </a:lvl1pPr>
            <a:lvl2pPr marL="457200" indent="0">
              <a:lnSpc>
                <a:spcPct val="120000"/>
              </a:lnSpc>
              <a:spcBef>
                <a:spcPts val="1000"/>
              </a:spcBef>
              <a:buNone/>
              <a:defRPr sz="1600">
                <a:solidFill>
                  <a:schemeClr val="bg1"/>
                </a:solidFill>
                <a:latin typeface="+mn-lt"/>
              </a:defRPr>
            </a:lvl2pPr>
            <a:lvl3pPr marL="914400" indent="0">
              <a:lnSpc>
                <a:spcPct val="120000"/>
              </a:lnSpc>
              <a:spcBef>
                <a:spcPts val="1000"/>
              </a:spcBef>
              <a:buNone/>
              <a:defRPr sz="1400">
                <a:solidFill>
                  <a:schemeClr val="bg1"/>
                </a:solidFill>
                <a:latin typeface="+mn-lt"/>
              </a:defRPr>
            </a:lvl3pPr>
            <a:lvl4pPr marL="1371600" indent="0">
              <a:lnSpc>
                <a:spcPct val="120000"/>
              </a:lnSpc>
              <a:spcBef>
                <a:spcPts val="1000"/>
              </a:spcBef>
              <a:buNone/>
              <a:defRPr sz="1200">
                <a:solidFill>
                  <a:schemeClr val="bg1"/>
                </a:solidFill>
                <a:latin typeface="+mn-lt"/>
              </a:defRPr>
            </a:lvl4pPr>
            <a:lvl5pPr marL="1828800" indent="0">
              <a:lnSpc>
                <a:spcPct val="120000"/>
              </a:lnSpc>
              <a:spcBef>
                <a:spcPts val="1000"/>
              </a:spcBef>
              <a:buNone/>
              <a:defRPr sz="1200">
                <a:solidFill>
                  <a:schemeClr val="bg1"/>
                </a:solidFill>
                <a:latin typeface="+mn-lt"/>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24561196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2D51531-1219-2E4B-DCE7-C6FD9D809F0C}"/>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BEC02E56-87A4-158A-F0B0-DB8E9BE3AE5E}"/>
              </a:ext>
              <a:ext uri="{C183D7F6-B498-43B3-948B-1728B52AA6E4}">
                <adec:decorative xmlns:adec="http://schemas.microsoft.com/office/drawing/2017/decorative" val="1"/>
              </a:ext>
            </a:extLst>
          </p:cNvPr>
          <p:cNvCxnSpPr>
            <a:cxnSpLocks/>
          </p:cNvCxnSpPr>
          <p:nvPr userDrawn="1"/>
        </p:nvCxnSpPr>
        <p:spPr>
          <a:xfrm>
            <a:off x="807039" y="1991547"/>
            <a:ext cx="10546763"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835370" y="643842"/>
            <a:ext cx="10515601" cy="1140849"/>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0" name="Table Placeholder 9">
            <a:extLst>
              <a:ext uri="{FF2B5EF4-FFF2-40B4-BE49-F238E27FC236}">
                <a16:creationId xmlns:a16="http://schemas.microsoft.com/office/drawing/2014/main" id="{471D7DE3-05F5-8052-02FA-6EF9717E15BE}"/>
              </a:ext>
            </a:extLst>
          </p:cNvPr>
          <p:cNvSpPr>
            <a:spLocks noGrp="1"/>
          </p:cNvSpPr>
          <p:nvPr>
            <p:ph type="tbl" sz="quarter" idx="13"/>
          </p:nvPr>
        </p:nvSpPr>
        <p:spPr>
          <a:xfrm>
            <a:off x="835025" y="2560638"/>
            <a:ext cx="10515600" cy="3478212"/>
          </a:xfrm>
        </p:spPr>
        <p:txBody>
          <a:bodyPr/>
          <a:lstStyle>
            <a:lvl1pPr>
              <a:defRPr sz="2400">
                <a:latin typeface="+mn-lt"/>
              </a:defRPr>
            </a:lvl1pPr>
          </a:lstStyle>
          <a:p>
            <a:r>
              <a:rPr lang="en-US" dirty="0"/>
              <a:t>Click icon to add table</a:t>
            </a:r>
          </a:p>
        </p:txBody>
      </p:sp>
      <p:cxnSp>
        <p:nvCxnSpPr>
          <p:cNvPr id="8" name="Straight Connector 7">
            <a:extLst>
              <a:ext uri="{FF2B5EF4-FFF2-40B4-BE49-F238E27FC236}">
                <a16:creationId xmlns:a16="http://schemas.microsoft.com/office/drawing/2014/main" id="{6468DE94-FC46-A848-7949-ABFEADADEA16}"/>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losing">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289F5C3D-E9E6-75E0-BF7D-799B5CFE5ED0}"/>
              </a:ext>
              <a:ext uri="{C183D7F6-B498-43B3-948B-1728B52AA6E4}">
                <adec:decorative xmlns:adec="http://schemas.microsoft.com/office/drawing/2017/decorative" val="1"/>
              </a:ext>
            </a:extLst>
          </p:cNvPr>
          <p:cNvGrpSpPr/>
          <p:nvPr userDrawn="1"/>
        </p:nvGrpSpPr>
        <p:grpSpPr>
          <a:xfrm>
            <a:off x="4575462" y="4137"/>
            <a:ext cx="7616537" cy="6853863"/>
            <a:chOff x="4575462" y="4137"/>
            <a:chExt cx="7616537" cy="6853863"/>
          </a:xfrm>
        </p:grpSpPr>
        <p:grpSp>
          <p:nvGrpSpPr>
            <p:cNvPr id="16" name="Group 15">
              <a:extLst>
                <a:ext uri="{FF2B5EF4-FFF2-40B4-BE49-F238E27FC236}">
                  <a16:creationId xmlns:a16="http://schemas.microsoft.com/office/drawing/2014/main" id="{CDE1D2C2-40C4-6B80-E8C6-B4CE94C23037}"/>
                </a:ext>
              </a:extLst>
            </p:cNvPr>
            <p:cNvGrpSpPr/>
            <p:nvPr/>
          </p:nvGrpSpPr>
          <p:grpSpPr>
            <a:xfrm>
              <a:off x="4575462" y="691665"/>
              <a:ext cx="364018" cy="857035"/>
              <a:chOff x="468157" y="1144246"/>
              <a:chExt cx="364018" cy="857035"/>
            </a:xfrm>
          </p:grpSpPr>
          <p:sp>
            <p:nvSpPr>
              <p:cNvPr id="27" name="Oval 26">
                <a:extLst>
                  <a:ext uri="{FF2B5EF4-FFF2-40B4-BE49-F238E27FC236}">
                    <a16:creationId xmlns:a16="http://schemas.microsoft.com/office/drawing/2014/main" id="{7C904D88-E1BE-F1FA-D405-F55DA966DA84}"/>
                  </a:ext>
                  <a:ext uri="{C183D7F6-B498-43B3-948B-1728B52AA6E4}">
                    <adec:decorative xmlns:adec="http://schemas.microsoft.com/office/drawing/2017/decorative" val="1"/>
                  </a:ext>
                </a:extLst>
              </p:cNvPr>
              <p:cNvSpPr/>
              <p:nvPr/>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8" name="Graphic 12">
                <a:extLst>
                  <a:ext uri="{FF2B5EF4-FFF2-40B4-BE49-F238E27FC236}">
                    <a16:creationId xmlns:a16="http://schemas.microsoft.com/office/drawing/2014/main" id="{1D8F0816-C429-D32E-058B-33405874DFA7}"/>
                  </a:ext>
                  <a:ext uri="{C183D7F6-B498-43B3-948B-1728B52AA6E4}">
                    <adec:decorative xmlns:adec="http://schemas.microsoft.com/office/drawing/2017/decorative" val="1"/>
                  </a:ext>
                </a:extLst>
              </p:cNvPr>
              <p:cNvSpPr/>
              <p:nvPr/>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pic>
          <p:nvPicPr>
            <p:cNvPr id="4" name="Content Placeholder 14">
              <a:extLst>
                <a:ext uri="{FF2B5EF4-FFF2-40B4-BE49-F238E27FC236}">
                  <a16:creationId xmlns:a16="http://schemas.microsoft.com/office/drawing/2014/main" id="{14AC0A97-7D79-3DBE-FB53-A9EBFD806E06}"/>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542796" y="4137"/>
              <a:ext cx="5649203" cy="6853863"/>
            </a:xfrm>
            <a:prstGeom prst="rect">
              <a:avLst/>
            </a:prstGeom>
          </p:spPr>
        </p:pic>
      </p:gr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835831" y="173735"/>
            <a:ext cx="4409514" cy="2203704"/>
          </a:xfrm>
        </p:spPr>
        <p:txBody>
          <a:bodyPr anchor="b">
            <a:noAutofit/>
          </a:bodyPr>
          <a:lstStyle>
            <a:lvl1pPr>
              <a:defRPr sz="3200" cap="all" baseline="0">
                <a:solidFill>
                  <a:schemeClr val="accent3"/>
                </a:solidFill>
              </a:defRPr>
            </a:lvl1pPr>
          </a:lstStyle>
          <a:p>
            <a:r>
              <a:rPr lang="en-US" dirty="0"/>
              <a:t>Click to add title</a:t>
            </a:r>
          </a:p>
        </p:txBody>
      </p:sp>
      <p:sp>
        <p:nvSpPr>
          <p:cNvPr id="7" name="Content Placeholder 6">
            <a:extLst>
              <a:ext uri="{FF2B5EF4-FFF2-40B4-BE49-F238E27FC236}">
                <a16:creationId xmlns:a16="http://schemas.microsoft.com/office/drawing/2014/main" id="{0D9D0F3E-69D8-49F3-5D7A-71FDC4E3EEE3}"/>
              </a:ext>
            </a:extLst>
          </p:cNvPr>
          <p:cNvSpPr>
            <a:spLocks noGrp="1"/>
          </p:cNvSpPr>
          <p:nvPr>
            <p:ph sz="quarter" idx="14" hasCustomPrompt="1"/>
          </p:nvPr>
        </p:nvSpPr>
        <p:spPr>
          <a:xfrm>
            <a:off x="831850" y="3079119"/>
            <a:ext cx="4413250" cy="2752725"/>
          </a:xfrm>
        </p:spPr>
        <p:txBody>
          <a:bodyPr/>
          <a:lstStyle>
            <a:lvl1pPr>
              <a:lnSpc>
                <a:spcPct val="120000"/>
              </a:lnSpc>
              <a:spcBef>
                <a:spcPts val="1000"/>
              </a:spcBef>
              <a:defRPr sz="1800">
                <a:solidFill>
                  <a:schemeClr val="bg1"/>
                </a:solidFill>
                <a:latin typeface="+mn-lt"/>
              </a:defRPr>
            </a:lvl1pPr>
            <a:lvl2pPr>
              <a:lnSpc>
                <a:spcPct val="120000"/>
              </a:lnSpc>
              <a:spcBef>
                <a:spcPts val="1000"/>
              </a:spcBef>
              <a:buClr>
                <a:schemeClr val="accent3"/>
              </a:buClr>
              <a:defRPr sz="1600">
                <a:solidFill>
                  <a:schemeClr val="bg1"/>
                </a:solidFill>
                <a:latin typeface="+mn-lt"/>
              </a:defRPr>
            </a:lvl2pPr>
            <a:lvl3pPr>
              <a:lnSpc>
                <a:spcPct val="120000"/>
              </a:lnSpc>
              <a:spcBef>
                <a:spcPts val="1000"/>
              </a:spcBef>
              <a:buClr>
                <a:schemeClr val="accent3"/>
              </a:buClr>
              <a:defRPr sz="1400">
                <a:solidFill>
                  <a:schemeClr val="bg1"/>
                </a:solidFill>
                <a:latin typeface="+mn-lt"/>
              </a:defRPr>
            </a:lvl3pPr>
            <a:lvl4pPr>
              <a:lnSpc>
                <a:spcPct val="120000"/>
              </a:lnSpc>
              <a:spcBef>
                <a:spcPts val="1000"/>
              </a:spcBef>
              <a:buClr>
                <a:schemeClr val="accent3"/>
              </a:buClr>
              <a:defRPr sz="1200">
                <a:solidFill>
                  <a:schemeClr val="bg1"/>
                </a:solidFill>
                <a:latin typeface="+mn-lt"/>
              </a:defRPr>
            </a:lvl4pPr>
            <a:lvl5pPr>
              <a:lnSpc>
                <a:spcPct val="120000"/>
              </a:lnSpc>
              <a:spcBef>
                <a:spcPts val="1000"/>
              </a:spcBef>
              <a:buClr>
                <a:schemeClr val="accent3"/>
              </a:buCl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 name="Straight Connector 5">
            <a:extLst>
              <a:ext uri="{FF2B5EF4-FFF2-40B4-BE49-F238E27FC236}">
                <a16:creationId xmlns:a16="http://schemas.microsoft.com/office/drawing/2014/main" id="{61CFC792-44F7-2497-E19D-8FB08AFF94F7}"/>
              </a:ext>
              <a:ext uri="{C183D7F6-B498-43B3-948B-1728B52AA6E4}">
                <adec:decorative xmlns:adec="http://schemas.microsoft.com/office/drawing/2017/decorative" val="1"/>
              </a:ext>
            </a:extLst>
          </p:cNvPr>
          <p:cNvCxnSpPr>
            <a:cxnSpLocks/>
          </p:cNvCxnSpPr>
          <p:nvPr userDrawn="1"/>
        </p:nvCxnSpPr>
        <p:spPr>
          <a:xfrm>
            <a:off x="835831" y="2679192"/>
            <a:ext cx="4101929"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826071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1BA6450-E291-DC40-F198-C02B485137B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3" y="1"/>
            <a:ext cx="12192003" cy="6857999"/>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3" y="1821180"/>
            <a:ext cx="12191994" cy="3215641"/>
          </a:xfrm>
        </p:spPr>
        <p:txBody>
          <a:bodyPr lIns="0" rIns="0" bIns="0" anchor="ctr" anchorCtr="0">
            <a:noAutofit/>
          </a:bodyPr>
          <a:lstStyle>
            <a:lvl1pPr algn="ctr">
              <a:defRPr sz="6000" kern="1200" cap="all" spc="300" baseline="0">
                <a:solidFill>
                  <a:schemeClr val="accent3">
                    <a:lumMod val="75000"/>
                  </a:schemeClr>
                </a:solidFill>
              </a:defRPr>
            </a:lvl1pPr>
          </a:lstStyle>
          <a:p>
            <a:r>
              <a:rPr lang="en-US" dirty="0"/>
              <a:t>Click to add title</a:t>
            </a:r>
          </a:p>
        </p:txBody>
      </p:sp>
    </p:spTree>
    <p:extLst>
      <p:ext uri="{BB962C8B-B14F-4D97-AF65-F5344CB8AC3E}">
        <p14:creationId xmlns:p14="http://schemas.microsoft.com/office/powerpoint/2010/main" val="1635045103"/>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3">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A084D09-1B2D-4EE2-82A7-83196133B801}"/>
              </a:ext>
              <a:ext uri="{C183D7F6-B498-43B3-948B-1728B52AA6E4}">
                <adec:decorative xmlns:adec="http://schemas.microsoft.com/office/drawing/2017/decorative" val="1"/>
              </a:ext>
            </a:extLst>
          </p:cNvPr>
          <p:cNvGrpSpPr/>
          <p:nvPr userDrawn="1"/>
        </p:nvGrpSpPr>
        <p:grpSpPr>
          <a:xfrm>
            <a:off x="0" y="-6350"/>
            <a:ext cx="12185769" cy="6864350"/>
            <a:chOff x="0" y="-6350"/>
            <a:chExt cx="12185769" cy="6864350"/>
          </a:xfrm>
        </p:grpSpPr>
        <p:sp>
          <p:nvSpPr>
            <p:cNvPr id="4" name="Rectangle 3">
              <a:extLst>
                <a:ext uri="{FF2B5EF4-FFF2-40B4-BE49-F238E27FC236}">
                  <a16:creationId xmlns:a16="http://schemas.microsoft.com/office/drawing/2014/main" id="{53860AA6-1B14-DF89-B725-CC444E502028}"/>
                </a:ext>
                <a:ext uri="{C183D7F6-B498-43B3-948B-1728B52AA6E4}">
                  <adec:decorative xmlns:adec="http://schemas.microsoft.com/office/drawing/2017/decorative" val="1"/>
                </a:ext>
              </a:extLst>
            </p:cNvPr>
            <p:cNvSpPr/>
            <p:nvPr/>
          </p:nvSpPr>
          <p:spPr>
            <a:xfrm>
              <a:off x="0" y="-6350"/>
              <a:ext cx="6160393"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Content Placeholder 14">
              <a:extLst>
                <a:ext uri="{FF2B5EF4-FFF2-40B4-BE49-F238E27FC236}">
                  <a16:creationId xmlns:a16="http://schemas.microsoft.com/office/drawing/2014/main" id="{D172E570-D67F-4980-88C2-CF6560C1C193}"/>
                </a:ext>
                <a:ext uri="{C183D7F6-B498-43B3-948B-1728B52AA6E4}">
                  <adec:decorative xmlns:adec="http://schemas.microsoft.com/office/drawing/2017/decorative" val="1"/>
                </a:ext>
              </a:extLst>
            </p:cNvPr>
            <p:cNvPicPr>
              <a:picLocks noChangeAspect="1"/>
            </p:cNvPicPr>
            <p:nvPr/>
          </p:nvPicPr>
          <p:blipFill rotWithShape="1">
            <a:blip r:embed="rId2" cstate="screen">
              <a:alphaModFix/>
              <a:extLst>
                <a:ext uri="{28A0092B-C50C-407E-A947-70E740481C1C}">
                  <a14:useLocalDpi xmlns:a14="http://schemas.microsoft.com/office/drawing/2010/main"/>
                </a:ext>
              </a:extLst>
            </a:blip>
            <a:srcRect/>
            <a:stretch/>
          </p:blipFill>
          <p:spPr>
            <a:xfrm rot="5400000">
              <a:off x="5750267" y="410125"/>
              <a:ext cx="6845628" cy="6025377"/>
            </a:xfrm>
            <a:prstGeom prst="rect">
              <a:avLst/>
            </a:prstGeom>
          </p:spPr>
        </p:pic>
        <p:grpSp>
          <p:nvGrpSpPr>
            <p:cNvPr id="7" name="Group 6">
              <a:extLst>
                <a:ext uri="{FF2B5EF4-FFF2-40B4-BE49-F238E27FC236}">
                  <a16:creationId xmlns:a16="http://schemas.microsoft.com/office/drawing/2014/main" id="{AF90BF68-CF26-6705-CBFD-428BEB787EDB}"/>
                </a:ext>
              </a:extLst>
            </p:cNvPr>
            <p:cNvGrpSpPr/>
            <p:nvPr/>
          </p:nvGrpSpPr>
          <p:grpSpPr>
            <a:xfrm rot="10800000">
              <a:off x="5304704" y="259572"/>
              <a:ext cx="584267" cy="390181"/>
              <a:chOff x="1876516" y="596691"/>
              <a:chExt cx="584267" cy="390181"/>
            </a:xfrm>
          </p:grpSpPr>
          <p:sp>
            <p:nvSpPr>
              <p:cNvPr id="8" name="Oval 7">
                <a:extLst>
                  <a:ext uri="{FF2B5EF4-FFF2-40B4-BE49-F238E27FC236}">
                    <a16:creationId xmlns:a16="http://schemas.microsoft.com/office/drawing/2014/main" id="{1066F635-8DB9-B091-8467-D8F0327217F4}"/>
                  </a:ext>
                  <a:ext uri="{C183D7F6-B498-43B3-948B-1728B52AA6E4}">
                    <adec:decorative xmlns:adec="http://schemas.microsoft.com/office/drawing/2017/decorative" val="1"/>
                  </a:ext>
                </a:extLst>
              </p:cNvPr>
              <p:cNvSpPr/>
              <p:nvPr/>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9" name="Graphic 12">
                <a:extLst>
                  <a:ext uri="{FF2B5EF4-FFF2-40B4-BE49-F238E27FC236}">
                    <a16:creationId xmlns:a16="http://schemas.microsoft.com/office/drawing/2014/main" id="{882D2FD3-A05B-400C-6347-115486FFD943}"/>
                  </a:ext>
                  <a:ext uri="{C183D7F6-B498-43B3-948B-1728B52AA6E4}">
                    <adec:decorative xmlns:adec="http://schemas.microsoft.com/office/drawing/2017/decorative" val="1"/>
                  </a:ext>
                </a:extLst>
              </p:cNvPr>
              <p:cNvSpPr/>
              <p:nvPr/>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960459F4-C5B9-4070-46D1-2E7DA3EFBFC9}"/>
              </a:ext>
            </a:extLst>
          </p:cNvPr>
          <p:cNvSpPr>
            <a:spLocks noGrp="1"/>
          </p:cNvSpPr>
          <p:nvPr>
            <p:ph type="title"/>
          </p:nvPr>
        </p:nvSpPr>
        <p:spPr>
          <a:xfrm>
            <a:off x="838201" y="365125"/>
            <a:ext cx="4466502" cy="1936866"/>
          </a:xfrm>
        </p:spPr>
        <p:txBody>
          <a:bodyPr anchor="b"/>
          <a:lstStyle>
            <a:lvl1pPr>
              <a:defRPr sz="3200" cap="all" baseline="0">
                <a:solidFill>
                  <a:schemeClr val="accent3">
                    <a:lumMod val="75000"/>
                  </a:schemeClr>
                </a:solidFill>
              </a:defRPr>
            </a:lvl1pPr>
          </a:lstStyle>
          <a:p>
            <a:r>
              <a:rPr lang="en-US" dirty="0"/>
              <a:t>Click to edit Master title style</a:t>
            </a:r>
          </a:p>
        </p:txBody>
      </p:sp>
      <p:cxnSp>
        <p:nvCxnSpPr>
          <p:cNvPr id="5" name="Straight Connector 4">
            <a:extLst>
              <a:ext uri="{FF2B5EF4-FFF2-40B4-BE49-F238E27FC236}">
                <a16:creationId xmlns:a16="http://schemas.microsoft.com/office/drawing/2014/main" id="{34F613B1-323C-4C25-4526-1D3313A7161D}"/>
              </a:ext>
              <a:ext uri="{C183D7F6-B498-43B3-948B-1728B52AA6E4}">
                <adec:decorative xmlns:adec="http://schemas.microsoft.com/office/drawing/2017/decorative" val="1"/>
              </a:ext>
            </a:extLst>
          </p:cNvPr>
          <p:cNvCxnSpPr>
            <a:cxnSpLocks/>
          </p:cNvCxnSpPr>
          <p:nvPr userDrawn="1"/>
        </p:nvCxnSpPr>
        <p:spPr>
          <a:xfrm>
            <a:off x="835831" y="2620500"/>
            <a:ext cx="4471665"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3" name="Content Placeholder 12">
            <a:extLst>
              <a:ext uri="{FF2B5EF4-FFF2-40B4-BE49-F238E27FC236}">
                <a16:creationId xmlns:a16="http://schemas.microsoft.com/office/drawing/2014/main" id="{2D2C2143-1936-BBDA-A6A8-40B6DBD16AED}"/>
              </a:ext>
            </a:extLst>
          </p:cNvPr>
          <p:cNvSpPr>
            <a:spLocks noGrp="1"/>
          </p:cNvSpPr>
          <p:nvPr>
            <p:ph sz="quarter" idx="10" hasCustomPrompt="1"/>
          </p:nvPr>
        </p:nvSpPr>
        <p:spPr>
          <a:xfrm>
            <a:off x="838201" y="3097848"/>
            <a:ext cx="4466504" cy="3405187"/>
          </a:xfrm>
        </p:spPr>
        <p:txBody>
          <a:bodyPr/>
          <a:lstStyle>
            <a:lvl1pPr>
              <a:lnSpc>
                <a:spcPct val="120000"/>
              </a:lnSpc>
              <a:spcBef>
                <a:spcPts val="1000"/>
              </a:spcBef>
              <a:spcAft>
                <a:spcPts val="600"/>
              </a:spcAft>
              <a:defRPr sz="1800">
                <a:solidFill>
                  <a:schemeClr val="bg1"/>
                </a:solidFill>
                <a:latin typeface="+mn-lt"/>
              </a:defRPr>
            </a:lvl1pPr>
            <a:lvl2pPr>
              <a:lnSpc>
                <a:spcPct val="120000"/>
              </a:lnSpc>
              <a:spcBef>
                <a:spcPts val="1000"/>
              </a:spcBef>
              <a:spcAft>
                <a:spcPts val="600"/>
              </a:spcAft>
              <a:defRPr sz="1600">
                <a:solidFill>
                  <a:schemeClr val="bg1"/>
                </a:solidFill>
                <a:latin typeface="+mn-lt"/>
              </a:defRPr>
            </a:lvl2pPr>
            <a:lvl3pPr>
              <a:lnSpc>
                <a:spcPct val="120000"/>
              </a:lnSpc>
              <a:spcBef>
                <a:spcPts val="1000"/>
              </a:spcBef>
              <a:spcAft>
                <a:spcPts val="600"/>
              </a:spcAft>
              <a:defRPr sz="1400">
                <a:solidFill>
                  <a:schemeClr val="bg1"/>
                </a:solidFill>
                <a:latin typeface="+mn-lt"/>
              </a:defRPr>
            </a:lvl3pPr>
            <a:lvl4pPr>
              <a:lnSpc>
                <a:spcPct val="120000"/>
              </a:lnSpc>
              <a:spcBef>
                <a:spcPts val="1000"/>
              </a:spcBef>
              <a:spcAft>
                <a:spcPts val="600"/>
              </a:spcAft>
              <a:defRPr sz="1200">
                <a:solidFill>
                  <a:schemeClr val="bg1"/>
                </a:solidFill>
                <a:latin typeface="+mn-lt"/>
              </a:defRPr>
            </a:lvl4pPr>
            <a:lvl5pPr>
              <a:lnSpc>
                <a:spcPct val="120000"/>
              </a:lnSpc>
              <a:spcBef>
                <a:spcPts val="1000"/>
              </a:spcBef>
              <a:spcAft>
                <a:spcPts val="600"/>
              </a:spcAft>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0904071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and 2 column">
    <p:bg>
      <p:bgPr>
        <a:gradFill>
          <a:gsLst>
            <a:gs pos="100000">
              <a:schemeClr val="tx2"/>
            </a:gs>
            <a:gs pos="81000">
              <a:schemeClr val="accent6"/>
            </a:gs>
            <a:gs pos="31000">
              <a:srgbClr val="02090E"/>
            </a:gs>
            <a:gs pos="14000">
              <a:schemeClr val="accent4">
                <a:lumMod val="75000"/>
              </a:schemeClr>
            </a:gs>
            <a:gs pos="0">
              <a:schemeClr val="accent4"/>
            </a:gs>
          </a:gsLst>
          <a:lin ang="126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EB5B81B-FCE8-FE9C-8F0A-6488B25F0F6A}"/>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21869" y="579120"/>
            <a:ext cx="11548261" cy="2733306"/>
          </a:xfrm>
        </p:spPr>
        <p:txBody>
          <a:bodyPr anchor="b">
            <a:noAutofit/>
          </a:bodyPr>
          <a:lstStyle>
            <a:lvl1pPr algn="ctr">
              <a:defRPr sz="3200" cap="all" spc="300" baseline="0"/>
            </a:lvl1pPr>
          </a:lstStyle>
          <a:p>
            <a:r>
              <a:rPr lang="en-US" dirty="0"/>
              <a:t>Click to add title</a:t>
            </a:r>
          </a:p>
        </p:txBody>
      </p:sp>
      <p:sp>
        <p:nvSpPr>
          <p:cNvPr id="7" name="Subtitle 2">
            <a:extLst>
              <a:ext uri="{FF2B5EF4-FFF2-40B4-BE49-F238E27FC236}">
                <a16:creationId xmlns:a16="http://schemas.microsoft.com/office/drawing/2014/main" id="{5F877C2F-8190-18D9-5D24-5BD7B05A29F8}"/>
              </a:ext>
            </a:extLst>
          </p:cNvPr>
          <p:cNvSpPr>
            <a:spLocks noGrp="1"/>
          </p:cNvSpPr>
          <p:nvPr>
            <p:ph type="subTitle" idx="1" hasCustomPrompt="1"/>
          </p:nvPr>
        </p:nvSpPr>
        <p:spPr>
          <a:xfrm>
            <a:off x="321868" y="3484615"/>
            <a:ext cx="11562303" cy="2387865"/>
          </a:xfrm>
        </p:spPr>
        <p:txBody>
          <a:bodyPr>
            <a:noAutofit/>
          </a:bodyPr>
          <a:lstStyle>
            <a:lvl1pPr marL="0" indent="0" algn="ctr">
              <a:buNone/>
              <a:defRPr sz="60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86865902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Title">
    <p:bg>
      <p:bgPr>
        <a:gradFill>
          <a:gsLst>
            <a:gs pos="100000">
              <a:schemeClr val="tx2"/>
            </a:gs>
            <a:gs pos="79000">
              <a:schemeClr val="accent6"/>
            </a:gs>
            <a:gs pos="31000">
              <a:srgbClr val="02090E"/>
            </a:gs>
            <a:gs pos="14000">
              <a:schemeClr val="accent4">
                <a:lumMod val="75000"/>
              </a:schemeClr>
            </a:gs>
            <a:gs pos="0">
              <a:schemeClr val="accent4"/>
            </a:gs>
          </a:gsLst>
          <a:lin ang="5400000" scaled="0"/>
        </a:gra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664209F-41AB-70E5-1B9E-7490900C59C9}"/>
              </a:ext>
              <a:ext uri="{C183D7F6-B498-43B3-948B-1728B52AA6E4}">
                <adec:decorative xmlns:adec="http://schemas.microsoft.com/office/drawing/2017/decorative" val="1"/>
              </a:ext>
            </a:extLst>
          </p:cNvPr>
          <p:cNvSpPr/>
          <p:nvPr userDrawn="1"/>
        </p:nvSpPr>
        <p:spPr>
          <a:xfrm>
            <a:off x="2" y="1"/>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032D3409-585B-54E2-1DCC-AC58804E4AE7}"/>
              </a:ext>
              <a:ext uri="{C183D7F6-B498-43B3-948B-1728B52AA6E4}">
                <adec:decorative xmlns:adec="http://schemas.microsoft.com/office/drawing/2017/decorative" val="1"/>
              </a:ext>
            </a:extLst>
          </p:cNvPr>
          <p:cNvSpPr/>
          <p:nvPr userDrawn="1"/>
        </p:nvSpPr>
        <p:spPr>
          <a:xfrm>
            <a:off x="1" y="-6350"/>
            <a:ext cx="6096000"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99891" y="511762"/>
            <a:ext cx="4960830" cy="2785158"/>
          </a:xfrm>
        </p:spPr>
        <p:txBody>
          <a:bodyPr anchor="b">
            <a:noAutofit/>
          </a:bodyPr>
          <a:lstStyle>
            <a:lvl1pPr algn="l">
              <a:defRPr sz="2400" cap="all" spc="300" baseline="0"/>
            </a:lvl1pPr>
          </a:lstStyle>
          <a:p>
            <a:r>
              <a:rPr lang="en-US" dirty="0"/>
              <a:t>Click to add title</a:t>
            </a:r>
          </a:p>
        </p:txBody>
      </p:sp>
      <p:sp>
        <p:nvSpPr>
          <p:cNvPr id="8" name="Subtitle 2">
            <a:extLst>
              <a:ext uri="{FF2B5EF4-FFF2-40B4-BE49-F238E27FC236}">
                <a16:creationId xmlns:a16="http://schemas.microsoft.com/office/drawing/2014/main" id="{E47B8A5C-E279-DB0B-E9D3-927417876125}"/>
              </a:ext>
            </a:extLst>
          </p:cNvPr>
          <p:cNvSpPr>
            <a:spLocks noGrp="1"/>
          </p:cNvSpPr>
          <p:nvPr>
            <p:ph type="subTitle" idx="1" hasCustomPrompt="1"/>
          </p:nvPr>
        </p:nvSpPr>
        <p:spPr>
          <a:xfrm>
            <a:off x="802640" y="3484615"/>
            <a:ext cx="4958081" cy="2387865"/>
          </a:xfrm>
        </p:spPr>
        <p:txBody>
          <a:bodyPr>
            <a:noAutofit/>
          </a:bodyPr>
          <a:lstStyle>
            <a:lvl1pPr marL="0" indent="0" algn="l">
              <a:buNone/>
              <a:defRPr sz="3200" b="0" i="0" cap="all" spc="600" baseline="0">
                <a:solidFill>
                  <a:schemeClr val="accent3">
                    <a:lumMod val="75000"/>
                  </a:schemeClr>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10" name="Picture Placeholder 9">
            <a:extLst>
              <a:ext uri="{FF2B5EF4-FFF2-40B4-BE49-F238E27FC236}">
                <a16:creationId xmlns:a16="http://schemas.microsoft.com/office/drawing/2014/main" id="{D386C402-C5C5-2A54-C618-62673AD93CB4}"/>
              </a:ext>
            </a:extLst>
          </p:cNvPr>
          <p:cNvSpPr>
            <a:spLocks noGrp="1"/>
          </p:cNvSpPr>
          <p:nvPr>
            <p:ph type="pic" sz="quarter" idx="13"/>
          </p:nvPr>
        </p:nvSpPr>
        <p:spPr>
          <a:xfrm>
            <a:off x="6497638" y="336550"/>
            <a:ext cx="5322887" cy="6184900"/>
          </a:xfrm>
        </p:spPr>
        <p:txBody>
          <a:bodyPr/>
          <a:lstStyle>
            <a:lvl1pPr algn="ctr">
              <a:defRPr sz="2000"/>
            </a:lvl1pPr>
          </a:lstStyle>
          <a:p>
            <a:r>
              <a:rPr lang="en-US" dirty="0"/>
              <a:t>Click icon to add picture</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368321855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and 2 column">
    <p:bg>
      <p:bgPr>
        <a:gradFill>
          <a:gsLst>
            <a:gs pos="100000">
              <a:schemeClr val="tx2"/>
            </a:gs>
            <a:gs pos="79000">
              <a:schemeClr val="accent6"/>
            </a:gs>
            <a:gs pos="55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4" name="Content Placeholder 14">
            <a:extLst>
              <a:ext uri="{FF2B5EF4-FFF2-40B4-BE49-F238E27FC236}">
                <a16:creationId xmlns:a16="http://schemas.microsoft.com/office/drawing/2014/main" id="{318CE367-BBCB-F4AB-635F-4C9995EAE350}"/>
              </a:ext>
              <a:ext uri="{C183D7F6-B498-43B3-948B-1728B52AA6E4}">
                <adec:decorative xmlns:adec="http://schemas.microsoft.com/office/drawing/2017/decorative" val="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6350"/>
            <a:ext cx="2356339" cy="6853863"/>
          </a:xfrm>
          <a:prstGeom prst="rect">
            <a:avLst/>
          </a:prstGeom>
        </p:spPr>
      </p:pic>
      <p:sp>
        <p:nvSpPr>
          <p:cNvPr id="5" name="Rectangle 4">
            <a:extLst>
              <a:ext uri="{FF2B5EF4-FFF2-40B4-BE49-F238E27FC236}">
                <a16:creationId xmlns:a16="http://schemas.microsoft.com/office/drawing/2014/main" id="{5CE3FBBA-81E2-31F1-EF51-02706B5B5C0A}"/>
              </a:ext>
              <a:ext uri="{C183D7F6-B498-43B3-948B-1728B52AA6E4}">
                <adec:decorative xmlns:adec="http://schemas.microsoft.com/office/drawing/2017/decorative" val="1"/>
              </a:ext>
            </a:extLst>
          </p:cNvPr>
          <p:cNvSpPr/>
          <p:nvPr userDrawn="1"/>
        </p:nvSpPr>
        <p:spPr>
          <a:xfrm>
            <a:off x="2356339" y="-6350"/>
            <a:ext cx="9831801"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6" name="Straight Connector 5">
            <a:extLst>
              <a:ext uri="{FF2B5EF4-FFF2-40B4-BE49-F238E27FC236}">
                <a16:creationId xmlns:a16="http://schemas.microsoft.com/office/drawing/2014/main" id="{9AD3746D-3CD1-FFA5-0019-AD0C588B1924}"/>
              </a:ext>
              <a:ext uri="{C183D7F6-B498-43B3-948B-1728B52AA6E4}">
                <adec:decorative xmlns:adec="http://schemas.microsoft.com/office/drawing/2017/decorative" val="1"/>
              </a:ext>
            </a:extLst>
          </p:cNvPr>
          <p:cNvCxnSpPr>
            <a:cxnSpLocks/>
          </p:cNvCxnSpPr>
          <p:nvPr userDrawn="1"/>
        </p:nvCxnSpPr>
        <p:spPr>
          <a:xfrm>
            <a:off x="3305669" y="2002443"/>
            <a:ext cx="792211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3305669" y="113097"/>
            <a:ext cx="7420819" cy="16563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13" name="Content Placeholder 12">
            <a:extLst>
              <a:ext uri="{FF2B5EF4-FFF2-40B4-BE49-F238E27FC236}">
                <a16:creationId xmlns:a16="http://schemas.microsoft.com/office/drawing/2014/main" id="{B9624CF4-7769-4663-3361-39136F5E20C8}"/>
              </a:ext>
            </a:extLst>
          </p:cNvPr>
          <p:cNvSpPr>
            <a:spLocks noGrp="1"/>
          </p:cNvSpPr>
          <p:nvPr>
            <p:ph sz="quarter" idx="31" hasCustomPrompt="1"/>
          </p:nvPr>
        </p:nvSpPr>
        <p:spPr>
          <a:xfrm>
            <a:off x="3305669" y="2470150"/>
            <a:ext cx="7420819" cy="3676649"/>
          </a:xfrm>
        </p:spPr>
        <p:txBody>
          <a:bodyPr/>
          <a:lstStyle>
            <a:lvl1pPr marL="285750" indent="-285750">
              <a:lnSpc>
                <a:spcPct val="120000"/>
              </a:lnSpc>
              <a:spcBef>
                <a:spcPts val="1000"/>
              </a:spcBef>
              <a:spcAft>
                <a:spcPts val="600"/>
              </a:spcAft>
              <a:buClr>
                <a:schemeClr val="accent3"/>
              </a:buClr>
              <a:buFont typeface="Arial" panose="020B0604020202020204" pitchFamily="34" charset="0"/>
              <a:buChar char="•"/>
              <a:defRPr sz="1800">
                <a:solidFill>
                  <a:schemeClr val="bg1"/>
                </a:solidFill>
                <a:latin typeface="+mn-lt"/>
              </a:defRPr>
            </a:lvl1pPr>
            <a:lvl2pPr marL="800100" indent="-342900">
              <a:lnSpc>
                <a:spcPct val="120000"/>
              </a:lnSpc>
              <a:spcBef>
                <a:spcPts val="1000"/>
              </a:spcBef>
              <a:spcAft>
                <a:spcPts val="600"/>
              </a:spcAft>
              <a:buClr>
                <a:schemeClr val="accent3"/>
              </a:buClr>
              <a:buFont typeface="Arial" panose="020B0604020202020204" pitchFamily="34" charset="0"/>
              <a:buChar char="•"/>
              <a:defRPr sz="1600">
                <a:solidFill>
                  <a:schemeClr val="bg1"/>
                </a:solidFill>
                <a:latin typeface="+mn-lt"/>
              </a:defRPr>
            </a:lvl2pPr>
            <a:lvl3pPr marL="1257300" indent="-342900">
              <a:lnSpc>
                <a:spcPct val="120000"/>
              </a:lnSpc>
              <a:spcBef>
                <a:spcPts val="1000"/>
              </a:spcBef>
              <a:spcAft>
                <a:spcPts val="600"/>
              </a:spcAft>
              <a:buClr>
                <a:schemeClr val="accent3"/>
              </a:buClr>
              <a:buFont typeface="Arial" panose="020B0604020202020204" pitchFamily="34" charset="0"/>
              <a:buChar char="•"/>
              <a:defRPr sz="1400">
                <a:solidFill>
                  <a:schemeClr val="bg1"/>
                </a:solidFill>
                <a:latin typeface="+mn-lt"/>
              </a:defRPr>
            </a:lvl3pPr>
            <a:lvl4pPr marL="16573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4pPr>
            <a:lvl5pPr marL="2114550" indent="-285750">
              <a:lnSpc>
                <a:spcPct val="120000"/>
              </a:lnSpc>
              <a:spcBef>
                <a:spcPts val="1000"/>
              </a:spcBef>
              <a:spcAft>
                <a:spcPts val="600"/>
              </a:spcAft>
              <a:buClr>
                <a:schemeClr val="accent3"/>
              </a:buClr>
              <a:buFont typeface="Arial" panose="020B0604020202020204" pitchFamily="34" charset="0"/>
              <a:buChar char="•"/>
              <a:defRPr sz="1200">
                <a:solidFill>
                  <a:schemeClr val="bg1"/>
                </a:solidFill>
                <a:latin typeface="+mn-lt"/>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02802670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4361F2FA-20C7-5447-C138-CE2CA1867FE7}"/>
              </a:ext>
              <a:ext uri="{C183D7F6-B498-43B3-948B-1728B52AA6E4}">
                <adec:decorative xmlns:adec="http://schemas.microsoft.com/office/drawing/2017/decorative" val="1"/>
              </a:ext>
            </a:extLst>
          </p:cNvPr>
          <p:cNvGrpSpPr/>
          <p:nvPr userDrawn="1"/>
        </p:nvGrpSpPr>
        <p:grpSpPr>
          <a:xfrm>
            <a:off x="3" y="2"/>
            <a:ext cx="12191997" cy="6857998"/>
            <a:chOff x="3" y="2"/>
            <a:chExt cx="12191997" cy="6857998"/>
          </a:xfrm>
        </p:grpSpPr>
        <p:sp>
          <p:nvSpPr>
            <p:cNvPr id="21" name="Rectangle 20">
              <a:extLst>
                <a:ext uri="{FF2B5EF4-FFF2-40B4-BE49-F238E27FC236}">
                  <a16:creationId xmlns:a16="http://schemas.microsoft.com/office/drawing/2014/main" id="{DFEDD626-82E4-71C6-25F1-CDA46B7B3F39}"/>
                </a:ext>
              </a:extLst>
            </p:cNvPr>
            <p:cNvSpPr/>
            <p:nvPr/>
          </p:nvSpPr>
          <p:spPr>
            <a:xfrm>
              <a:off x="3" y="2"/>
              <a:ext cx="12191997" cy="6857998"/>
            </a:xfrm>
            <a:prstGeom prst="rect">
              <a:avLst/>
            </a:prstGeom>
            <a:gradFill flip="none" rotWithShape="1">
              <a:gsLst>
                <a:gs pos="0">
                  <a:srgbClr val="1A012C"/>
                </a:gs>
                <a:gs pos="45000">
                  <a:srgbClr val="1A012C">
                    <a:alpha val="50000"/>
                  </a:srgbClr>
                </a:gs>
                <a:gs pos="100000">
                  <a:schemeClr val="accent6">
                    <a:lumMod val="50000"/>
                    <a:alpha val="50000"/>
                  </a:schemeClr>
                </a:gs>
              </a:gsLst>
              <a:path path="circle">
                <a:fillToRect l="50000" t="50000" r="50000" b="50000"/>
              </a:path>
              <a:tileRect/>
            </a:gra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a:extLst>
                <a:ext uri="{FF2B5EF4-FFF2-40B4-BE49-F238E27FC236}">
                  <a16:creationId xmlns:a16="http://schemas.microsoft.com/office/drawing/2014/main" id="{CDC952AF-CE06-54F7-CB4A-1722F90AC3DF}"/>
                </a:ext>
                <a:ext uri="{C183D7F6-B498-43B3-948B-1728B52AA6E4}">
                  <adec:decorative xmlns:adec="http://schemas.microsoft.com/office/drawing/2017/decorative" val="1"/>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 y="2"/>
              <a:ext cx="12191994" cy="6857996"/>
            </a:xfrm>
            <a:prstGeom prst="rect">
              <a:avLst/>
            </a:prstGeom>
          </p:spPr>
        </p:pic>
        <p:grpSp>
          <p:nvGrpSpPr>
            <p:cNvPr id="11" name="Group 10">
              <a:extLst>
                <a:ext uri="{FF2B5EF4-FFF2-40B4-BE49-F238E27FC236}">
                  <a16:creationId xmlns:a16="http://schemas.microsoft.com/office/drawing/2014/main" id="{6E6EDFF3-843B-AAE9-DB73-423142606F52}"/>
                </a:ext>
              </a:extLst>
            </p:cNvPr>
            <p:cNvGrpSpPr/>
            <p:nvPr/>
          </p:nvGrpSpPr>
          <p:grpSpPr>
            <a:xfrm rot="5400000">
              <a:off x="1645776" y="1222395"/>
              <a:ext cx="431603" cy="412684"/>
              <a:chOff x="1870859" y="869908"/>
              <a:chExt cx="431603" cy="412684"/>
            </a:xfrm>
          </p:grpSpPr>
          <p:sp>
            <p:nvSpPr>
              <p:cNvPr id="12" name="Graphic 15">
                <a:extLst>
                  <a:ext uri="{FF2B5EF4-FFF2-40B4-BE49-F238E27FC236}">
                    <a16:creationId xmlns:a16="http://schemas.microsoft.com/office/drawing/2014/main" id="{312F4F85-6C79-201D-E20D-64CD4728E4C8}"/>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01D71DAD-ECC6-A850-88E4-A4EDCF494A24}"/>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14" name="Group 13">
              <a:extLst>
                <a:ext uri="{FF2B5EF4-FFF2-40B4-BE49-F238E27FC236}">
                  <a16:creationId xmlns:a16="http://schemas.microsoft.com/office/drawing/2014/main" id="{C632CC6D-6024-2368-8EBA-4B7A2D6428BC}"/>
                </a:ext>
              </a:extLst>
            </p:cNvPr>
            <p:cNvGrpSpPr/>
            <p:nvPr/>
          </p:nvGrpSpPr>
          <p:grpSpPr>
            <a:xfrm rot="20626702">
              <a:off x="10248169" y="5448942"/>
              <a:ext cx="431603" cy="412684"/>
              <a:chOff x="1870859" y="869908"/>
              <a:chExt cx="431603" cy="412684"/>
            </a:xfrm>
          </p:grpSpPr>
          <p:sp>
            <p:nvSpPr>
              <p:cNvPr id="6" name="Graphic 15">
                <a:extLst>
                  <a:ext uri="{FF2B5EF4-FFF2-40B4-BE49-F238E27FC236}">
                    <a16:creationId xmlns:a16="http://schemas.microsoft.com/office/drawing/2014/main" id="{B05BE7BE-7D54-A09B-8A67-6B28CF6BB6C0}"/>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7" name="Graphic 12">
                <a:extLst>
                  <a:ext uri="{FF2B5EF4-FFF2-40B4-BE49-F238E27FC236}">
                    <a16:creationId xmlns:a16="http://schemas.microsoft.com/office/drawing/2014/main" id="{258346A9-F75C-6704-EEED-CF7A8A0F8010}"/>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sp>
        <p:nvSpPr>
          <p:cNvPr id="2" name="Title 1">
            <a:extLst>
              <a:ext uri="{FF2B5EF4-FFF2-40B4-BE49-F238E27FC236}">
                <a16:creationId xmlns:a16="http://schemas.microsoft.com/office/drawing/2014/main" id="{782CC39D-03B1-4933-F236-462B5862EBEC}"/>
              </a:ext>
            </a:extLst>
          </p:cNvPr>
          <p:cNvSpPr>
            <a:spLocks noGrp="1"/>
          </p:cNvSpPr>
          <p:nvPr>
            <p:ph type="title"/>
          </p:nvPr>
        </p:nvSpPr>
        <p:spPr>
          <a:xfrm>
            <a:off x="2932448" y="264160"/>
            <a:ext cx="6327105" cy="3373973"/>
          </a:xfrm>
        </p:spPr>
        <p:txBody>
          <a:bodyPr anchor="b"/>
          <a:lstStyle>
            <a:lvl1pPr algn="ctr">
              <a:defRPr sz="3200" cap="all" spc="600" baseline="0">
                <a:solidFill>
                  <a:schemeClr val="accent3">
                    <a:lumMod val="75000"/>
                  </a:schemeClr>
                </a:solidFill>
              </a:defRPr>
            </a:lvl1pPr>
          </a:lstStyle>
          <a:p>
            <a:r>
              <a:rPr lang="en-US" dirty="0"/>
              <a:t>Click to edit Master title style</a:t>
            </a:r>
          </a:p>
        </p:txBody>
      </p:sp>
      <p:sp>
        <p:nvSpPr>
          <p:cNvPr id="5" name="Subtitle 2">
            <a:extLst>
              <a:ext uri="{FF2B5EF4-FFF2-40B4-BE49-F238E27FC236}">
                <a16:creationId xmlns:a16="http://schemas.microsoft.com/office/drawing/2014/main" id="{F711CA51-49DC-62CA-F147-F286B1C9DBD9}"/>
              </a:ext>
            </a:extLst>
          </p:cNvPr>
          <p:cNvSpPr>
            <a:spLocks noGrp="1"/>
          </p:cNvSpPr>
          <p:nvPr>
            <p:ph type="subTitle" idx="1" hasCustomPrompt="1"/>
          </p:nvPr>
        </p:nvSpPr>
        <p:spPr>
          <a:xfrm>
            <a:off x="2932448" y="3962135"/>
            <a:ext cx="6327105" cy="2653771"/>
          </a:xfrm>
        </p:spPr>
        <p:txBody>
          <a:bodyPr>
            <a:noAutofit/>
          </a:bodyPr>
          <a:lstStyle>
            <a:lvl1pPr marL="0" indent="0" algn="ctr">
              <a:buNone/>
              <a:defRPr sz="1800" b="0" i="0" cap="all" spc="300" baseline="0">
                <a:solidFill>
                  <a:schemeClr val="bg1"/>
                </a:solidFill>
                <a:latin typeface="+mj-lt"/>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11834145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7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9C7D5518-914C-92E3-E9EC-26752C9F05AD}"/>
              </a:ext>
              <a:ext uri="{C183D7F6-B498-43B3-948B-1728B52AA6E4}">
                <adec:decorative xmlns:adec="http://schemas.microsoft.com/office/drawing/2017/decorative" val="1"/>
              </a:ext>
            </a:extLst>
          </p:cNvPr>
          <p:cNvGrpSpPr/>
          <p:nvPr userDrawn="1"/>
        </p:nvGrpSpPr>
        <p:grpSpPr>
          <a:xfrm>
            <a:off x="-1" y="-6350"/>
            <a:ext cx="12192000" cy="6864350"/>
            <a:chOff x="-1" y="-6350"/>
            <a:chExt cx="12192000" cy="6864350"/>
          </a:xfrm>
        </p:grpSpPr>
        <p:sp>
          <p:nvSpPr>
            <p:cNvPr id="4" name="Rectangle 3">
              <a:extLst>
                <a:ext uri="{FF2B5EF4-FFF2-40B4-BE49-F238E27FC236}">
                  <a16:creationId xmlns:a16="http://schemas.microsoft.com/office/drawing/2014/main" id="{C82D0B82-F74C-65EF-3BF6-8EEA16F36B7D}"/>
                </a:ext>
                <a:ext uri="{C183D7F6-B498-43B3-948B-1728B52AA6E4}">
                  <adec:decorative xmlns:adec="http://schemas.microsoft.com/office/drawing/2017/decorative" val="1"/>
                </a:ext>
              </a:extLst>
            </p:cNvPr>
            <p:cNvSpPr/>
            <p:nvPr/>
          </p:nvSpPr>
          <p:spPr>
            <a:xfrm>
              <a:off x="1428750" y="-6350"/>
              <a:ext cx="10763249" cy="686435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pic>
          <p:nvPicPr>
            <p:cNvPr id="6" name="Picture 5" descr="A blue and purple spiral&#10;&#10;Description automatically generated">
              <a:extLst>
                <a:ext uri="{FF2B5EF4-FFF2-40B4-BE49-F238E27FC236}">
                  <a16:creationId xmlns:a16="http://schemas.microsoft.com/office/drawing/2014/main" id="{44E12326-9CF4-38EC-1BAF-1F994F220899}"/>
                </a:ext>
              </a:extLst>
            </p:cNvPr>
            <p:cNvPicPr>
              <a:picLocks noChangeAspect="1"/>
            </p:cNvPicPr>
            <p:nvPr/>
          </p:nvPicPr>
          <p:blipFill rotWithShape="1">
            <a:blip r:embed="rId2" cstate="screen">
              <a:extLst>
                <a:ext uri="{28A0092B-C50C-407E-A947-70E740481C1C}">
                  <a14:useLocalDpi xmlns:a14="http://schemas.microsoft.com/office/drawing/2010/main"/>
                </a:ext>
              </a:extLst>
            </a:blip>
            <a:srcRect b="-93"/>
            <a:stretch/>
          </p:blipFill>
          <p:spPr>
            <a:xfrm flipH="1">
              <a:off x="-1" y="0"/>
              <a:ext cx="1428751" cy="6858000"/>
            </a:xfrm>
            <a:prstGeom prst="rect">
              <a:avLst/>
            </a:prstGeom>
          </p:spPr>
        </p:pic>
        <p:grpSp>
          <p:nvGrpSpPr>
            <p:cNvPr id="7" name="Group 6">
              <a:extLst>
                <a:ext uri="{FF2B5EF4-FFF2-40B4-BE49-F238E27FC236}">
                  <a16:creationId xmlns:a16="http://schemas.microsoft.com/office/drawing/2014/main" id="{AD5C1D9C-B114-FC6A-9213-7287D39EAD9F}"/>
                </a:ext>
              </a:extLst>
            </p:cNvPr>
            <p:cNvGrpSpPr/>
            <p:nvPr/>
          </p:nvGrpSpPr>
          <p:grpSpPr>
            <a:xfrm>
              <a:off x="10649689" y="4382998"/>
              <a:ext cx="754139" cy="1865729"/>
              <a:chOff x="653351" y="2693558"/>
              <a:chExt cx="754139" cy="1865729"/>
            </a:xfrm>
          </p:grpSpPr>
          <p:sp>
            <p:nvSpPr>
              <p:cNvPr id="11" name="Graphic 15">
                <a:extLst>
                  <a:ext uri="{FF2B5EF4-FFF2-40B4-BE49-F238E27FC236}">
                    <a16:creationId xmlns:a16="http://schemas.microsoft.com/office/drawing/2014/main" id="{2BC89B10-C93E-8CE5-73B3-F6049168C313}"/>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9DB2AA2-9661-AC91-932D-2F1BEC47BD8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86C9AC9B-3792-E880-03FE-D46FB046AB6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nvGrpSpPr>
            <p:cNvPr id="8" name="Group 7">
              <a:extLst>
                <a:ext uri="{FF2B5EF4-FFF2-40B4-BE49-F238E27FC236}">
                  <a16:creationId xmlns:a16="http://schemas.microsoft.com/office/drawing/2014/main" id="{1142A133-65D6-D958-C0CD-E8D45B9BD7BB}"/>
                </a:ext>
              </a:extLst>
            </p:cNvPr>
            <p:cNvGrpSpPr/>
            <p:nvPr/>
          </p:nvGrpSpPr>
          <p:grpSpPr>
            <a:xfrm>
              <a:off x="1870859" y="869908"/>
              <a:ext cx="431603" cy="412684"/>
              <a:chOff x="1870859" y="869908"/>
              <a:chExt cx="431603" cy="412684"/>
            </a:xfrm>
          </p:grpSpPr>
          <p:sp>
            <p:nvSpPr>
              <p:cNvPr id="9" name="Graphic 15">
                <a:extLst>
                  <a:ext uri="{FF2B5EF4-FFF2-40B4-BE49-F238E27FC236}">
                    <a16:creationId xmlns:a16="http://schemas.microsoft.com/office/drawing/2014/main" id="{A746B023-387D-4EAC-052B-60F131E6E707}"/>
                  </a:ext>
                  <a:ext uri="{C183D7F6-B498-43B3-948B-1728B52AA6E4}">
                    <adec:decorative xmlns:adec="http://schemas.microsoft.com/office/drawing/2017/decorative" val="1"/>
                  </a:ext>
                </a:extLst>
              </p:cNvPr>
              <p:cNvSpPr/>
              <p:nvPr/>
            </p:nvSpPr>
            <p:spPr>
              <a:xfrm rot="10800000">
                <a:off x="1870859" y="1154576"/>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0" name="Graphic 12">
                <a:extLst>
                  <a:ext uri="{FF2B5EF4-FFF2-40B4-BE49-F238E27FC236}">
                    <a16:creationId xmlns:a16="http://schemas.microsoft.com/office/drawing/2014/main" id="{20760125-21CF-A296-3EA7-3C6C0E9BCB2F}"/>
                  </a:ext>
                  <a:ext uri="{C183D7F6-B498-43B3-948B-1728B52AA6E4}">
                    <adec:decorative xmlns:adec="http://schemas.microsoft.com/office/drawing/2017/decorative" val="1"/>
                  </a:ext>
                </a:extLst>
              </p:cNvPr>
              <p:cNvSpPr/>
              <p:nvPr/>
            </p:nvSpPr>
            <p:spPr>
              <a:xfrm>
                <a:off x="2256743" y="86990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grpSp>
      <p:cxnSp>
        <p:nvCxnSpPr>
          <p:cNvPr id="14" name="Straight Connector 13">
            <a:extLst>
              <a:ext uri="{FF2B5EF4-FFF2-40B4-BE49-F238E27FC236}">
                <a16:creationId xmlns:a16="http://schemas.microsoft.com/office/drawing/2014/main" id="{7F851D11-41E3-33F2-CBA6-B2A9A5A2A517}"/>
              </a:ext>
              <a:ext uri="{C183D7F6-B498-43B3-948B-1728B52AA6E4}">
                <adec:decorative xmlns:adec="http://schemas.microsoft.com/office/drawing/2017/decorative" val="1"/>
              </a:ext>
            </a:extLst>
          </p:cNvPr>
          <p:cNvCxnSpPr>
            <a:cxnSpLocks/>
          </p:cNvCxnSpPr>
          <p:nvPr userDrawn="1"/>
        </p:nvCxnSpPr>
        <p:spPr>
          <a:xfrm>
            <a:off x="2369139" y="2002443"/>
            <a:ext cx="88735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2399620" y="162560"/>
            <a:ext cx="8843050" cy="1616904"/>
          </a:xfrm>
        </p:spPr>
        <p:txBody>
          <a:bodyPr lIns="0"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2373002" y="2474811"/>
            <a:ext cx="4015098"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21" name="Content Placeholder 4">
            <a:extLst>
              <a:ext uri="{FF2B5EF4-FFF2-40B4-BE49-F238E27FC236}">
                <a16:creationId xmlns:a16="http://schemas.microsoft.com/office/drawing/2014/main" id="{D77F99A7-26FA-422E-43E9-C76B4A56E44A}"/>
              </a:ext>
            </a:extLst>
          </p:cNvPr>
          <p:cNvSpPr>
            <a:spLocks noGrp="1"/>
          </p:cNvSpPr>
          <p:nvPr>
            <p:ph sz="quarter" idx="36" hasCustomPrompt="1"/>
          </p:nvPr>
        </p:nvSpPr>
        <p:spPr>
          <a:xfrm>
            <a:off x="6995159" y="2474811"/>
            <a:ext cx="4227332" cy="3528397"/>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275828426"/>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_Title and 2 column">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3A7247A-846A-F316-B494-69B42CBF34DD}"/>
              </a:ext>
              <a:ext uri="{C183D7F6-B498-43B3-948B-1728B52AA6E4}">
                <adec:decorative xmlns:adec="http://schemas.microsoft.com/office/drawing/2017/decorative" val="1"/>
              </a:ext>
            </a:extLst>
          </p:cNvPr>
          <p:cNvSpPr/>
          <p:nvPr userDrawn="1"/>
        </p:nvSpPr>
        <p:spPr>
          <a:xfrm>
            <a:off x="321869" y="343814"/>
            <a:ext cx="11550701" cy="621060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4" name="Straight Connector 3">
            <a:extLst>
              <a:ext uri="{FF2B5EF4-FFF2-40B4-BE49-F238E27FC236}">
                <a16:creationId xmlns:a16="http://schemas.microsoft.com/office/drawing/2014/main" id="{884B3AF6-983E-0901-0045-6CDF4E93E1BA}"/>
              </a:ext>
              <a:ext uri="{C183D7F6-B498-43B3-948B-1728B52AA6E4}">
                <adec:decorative xmlns:adec="http://schemas.microsoft.com/office/drawing/2017/decorative" val="1"/>
              </a:ext>
            </a:extLst>
          </p:cNvPr>
          <p:cNvCxnSpPr>
            <a:cxnSpLocks/>
          </p:cNvCxnSpPr>
          <p:nvPr userDrawn="1"/>
        </p:nvCxnSpPr>
        <p:spPr>
          <a:xfrm>
            <a:off x="807039" y="1983705"/>
            <a:ext cx="10435630"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grpSp>
        <p:nvGrpSpPr>
          <p:cNvPr id="9" name="Group 8">
            <a:extLst>
              <a:ext uri="{FF2B5EF4-FFF2-40B4-BE49-F238E27FC236}">
                <a16:creationId xmlns:a16="http://schemas.microsoft.com/office/drawing/2014/main" id="{3C5B7647-403E-A66E-6CF4-0D3A99AA5154}"/>
              </a:ext>
              <a:ext uri="{C183D7F6-B498-43B3-948B-1728B52AA6E4}">
                <adec:decorative xmlns:adec="http://schemas.microsoft.com/office/drawing/2017/decorative" val="1"/>
              </a:ext>
            </a:extLst>
          </p:cNvPr>
          <p:cNvGrpSpPr/>
          <p:nvPr userDrawn="1"/>
        </p:nvGrpSpPr>
        <p:grpSpPr>
          <a:xfrm rot="10800000" flipH="1">
            <a:off x="10488530" y="4210019"/>
            <a:ext cx="754139" cy="1865729"/>
            <a:chOff x="653351" y="2693558"/>
            <a:chExt cx="754139" cy="1865729"/>
          </a:xfrm>
        </p:grpSpPr>
        <p:sp>
          <p:nvSpPr>
            <p:cNvPr id="10" name="Graphic 15">
              <a:extLst>
                <a:ext uri="{FF2B5EF4-FFF2-40B4-BE49-F238E27FC236}">
                  <a16:creationId xmlns:a16="http://schemas.microsoft.com/office/drawing/2014/main" id="{E48E731E-FEF1-9C59-64B0-9CB6E8853912}"/>
                </a:ext>
                <a:ext uri="{C183D7F6-B498-43B3-948B-1728B52AA6E4}">
                  <adec:decorative xmlns:adec="http://schemas.microsoft.com/office/drawing/2017/decorative" val="1"/>
                </a:ext>
              </a:extLst>
            </p:cNvPr>
            <p:cNvSpPr/>
            <p:nvPr/>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1" name="Graphic 12">
              <a:extLst>
                <a:ext uri="{FF2B5EF4-FFF2-40B4-BE49-F238E27FC236}">
                  <a16:creationId xmlns:a16="http://schemas.microsoft.com/office/drawing/2014/main" id="{AFE83BB3-4D12-8E20-CA93-1834D7F0A434}"/>
                </a:ext>
                <a:ext uri="{C183D7F6-B498-43B3-948B-1728B52AA6E4}">
                  <adec:decorative xmlns:adec="http://schemas.microsoft.com/office/drawing/2017/decorative" val="1"/>
                </a:ext>
              </a:extLst>
            </p:cNvPr>
            <p:cNvSpPr/>
            <p:nvPr/>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2" name="Graphic 12">
              <a:extLst>
                <a:ext uri="{FF2B5EF4-FFF2-40B4-BE49-F238E27FC236}">
                  <a16:creationId xmlns:a16="http://schemas.microsoft.com/office/drawing/2014/main" id="{3EB1D810-BC05-6C0E-0DE4-3604EBAADCC3}"/>
                </a:ext>
                <a:ext uri="{C183D7F6-B498-43B3-948B-1728B52AA6E4}">
                  <adec:decorative xmlns:adec="http://schemas.microsoft.com/office/drawing/2017/decorative" val="1"/>
                </a:ext>
              </a:extLst>
            </p:cNvPr>
            <p:cNvSpPr/>
            <p:nvPr/>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grpSp>
      <p:sp>
        <p:nvSpPr>
          <p:cNvPr id="2" name="Title 1">
            <a:extLst>
              <a:ext uri="{FF2B5EF4-FFF2-40B4-BE49-F238E27FC236}">
                <a16:creationId xmlns:a16="http://schemas.microsoft.com/office/drawing/2014/main" id="{DF8070BB-B3B5-3A8A-2466-D661C741794F}"/>
              </a:ext>
            </a:extLst>
          </p:cNvPr>
          <p:cNvSpPr>
            <a:spLocks noGrp="1"/>
          </p:cNvSpPr>
          <p:nvPr>
            <p:ph type="title" hasCustomPrompt="1"/>
          </p:nvPr>
        </p:nvSpPr>
        <p:spPr>
          <a:xfrm>
            <a:off x="741680" y="430482"/>
            <a:ext cx="10500989" cy="1327464"/>
          </a:xfrm>
        </p:spPr>
        <p:txBody>
          <a:bodyPr anchor="b">
            <a:noAutofit/>
          </a:bodyPr>
          <a:lstStyle>
            <a:lvl1pPr algn="l">
              <a:defRPr sz="3200" cap="all" spc="0" baseline="0">
                <a:solidFill>
                  <a:schemeClr val="accent3">
                    <a:lumMod val="75000"/>
                  </a:schemeClr>
                </a:solidFill>
              </a:defRPr>
            </a:lvl1pPr>
          </a:lstStyle>
          <a:p>
            <a:r>
              <a:rPr lang="en-US" dirty="0"/>
              <a:t>Click to add title</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hasCustomPrompt="1"/>
          </p:nvPr>
        </p:nvSpPr>
        <p:spPr>
          <a:xfrm>
            <a:off x="807038" y="2465539"/>
            <a:ext cx="3774587" cy="3723753"/>
          </a:xfrm>
        </p:spPr>
        <p:txBody>
          <a:bodyPr/>
          <a:lstStyle>
            <a:lvl1pPr marL="342900" indent="-342900">
              <a:lnSpc>
                <a:spcPct val="120000"/>
              </a:lnSpc>
              <a:spcBef>
                <a:spcPts val="1000"/>
              </a:spcBef>
              <a:buClr>
                <a:schemeClr val="accent3">
                  <a:lumMod val="75000"/>
                </a:schemeClr>
              </a:buClr>
              <a:buFont typeface="+mj-lt"/>
              <a:buAutoNum type="arabicPeriod"/>
              <a:defRPr sz="1800" spc="0" baseline="0">
                <a:solidFill>
                  <a:schemeClr val="bg1"/>
                </a:solidFill>
                <a:latin typeface="+mn-lt"/>
              </a:defRPr>
            </a:lvl1pPr>
            <a:lvl2pPr marL="626364" indent="-342900">
              <a:lnSpc>
                <a:spcPct val="120000"/>
              </a:lnSpc>
              <a:spcBef>
                <a:spcPts val="1000"/>
              </a:spcBef>
              <a:buClr>
                <a:schemeClr val="accent3">
                  <a:lumMod val="75000"/>
                </a:schemeClr>
              </a:buClr>
              <a:buFont typeface="+mj-lt"/>
              <a:buAutoNum type="alphaLcPeriod"/>
              <a:defRPr sz="1800" spc="0">
                <a:solidFill>
                  <a:schemeClr val="bg1"/>
                </a:solidFill>
                <a:latin typeface="+mn-lt"/>
              </a:defRPr>
            </a:lvl2pPr>
            <a:lvl3pPr marL="918972" indent="-342900">
              <a:lnSpc>
                <a:spcPct val="120000"/>
              </a:lnSpc>
              <a:spcBef>
                <a:spcPts val="1000"/>
              </a:spcBef>
              <a:buClr>
                <a:schemeClr val="accent3">
                  <a:lumMod val="75000"/>
                </a:schemeClr>
              </a:buClr>
              <a:buFont typeface="+mj-lt"/>
              <a:buAutoNum type="arabicParenR"/>
              <a:defRPr sz="1800" spc="0">
                <a:solidFill>
                  <a:schemeClr val="bg1"/>
                </a:solidFill>
                <a:latin typeface="+mn-lt"/>
              </a:defRPr>
            </a:lvl3pPr>
            <a:lvl4pPr marL="1209294" indent="-342900">
              <a:lnSpc>
                <a:spcPct val="120000"/>
              </a:lnSpc>
              <a:spcBef>
                <a:spcPts val="1000"/>
              </a:spcBef>
              <a:buClr>
                <a:schemeClr val="accent3">
                  <a:lumMod val="75000"/>
                </a:schemeClr>
              </a:buClr>
              <a:buFont typeface="+mj-lt"/>
              <a:buAutoNum type="alphaLcParen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hasCustomPrompt="1"/>
          </p:nvPr>
        </p:nvSpPr>
        <p:spPr>
          <a:xfrm>
            <a:off x="4927600" y="2465539"/>
            <a:ext cx="6315069" cy="3723753"/>
          </a:xfrm>
        </p:spPr>
        <p:txBody>
          <a:bodyPr/>
          <a:lstStyle>
            <a:lvl1pPr marL="0" indent="0">
              <a:lnSpc>
                <a:spcPct val="120000"/>
              </a:lnSpc>
              <a:spcBef>
                <a:spcPts val="1000"/>
              </a:spcBef>
              <a:buClr>
                <a:schemeClr val="accent6"/>
              </a:buClr>
              <a:buFont typeface="Arial" panose="020B0604020202020204" pitchFamily="34" charset="0"/>
              <a:buNone/>
              <a:defRPr sz="1800" spc="0" baseline="0">
                <a:solidFill>
                  <a:schemeClr val="bg1"/>
                </a:solidFill>
                <a:latin typeface="+mn-lt"/>
              </a:defRPr>
            </a:lvl1pPr>
            <a:lvl2pPr marL="283464"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2pPr>
            <a:lvl3pPr marL="566928"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3pPr>
            <a:lvl4pPr marL="859536" indent="-285750">
              <a:lnSpc>
                <a:spcPct val="120000"/>
              </a:lnSpc>
              <a:spcBef>
                <a:spcPts val="1000"/>
              </a:spcBef>
              <a:buClr>
                <a:schemeClr val="accent3">
                  <a:lumMod val="75000"/>
                </a:schemeClr>
              </a:buClr>
              <a:buFont typeface="Arial" panose="020B0604020202020204" pitchFamily="34" charset="0"/>
              <a:buChar char="•"/>
              <a:defRPr sz="1800" spc="0">
                <a:solidFill>
                  <a:schemeClr val="bg1"/>
                </a:solidFill>
                <a:latin typeface="+mn-lt"/>
              </a:defRPr>
            </a:lvl4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Presentation title</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96622275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Presentation title</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79" r:id="rId2"/>
    <p:sldLayoutId id="2147483669" r:id="rId3"/>
    <p:sldLayoutId id="2147483672" r:id="rId4"/>
    <p:sldLayoutId id="2147483673" r:id="rId5"/>
    <p:sldLayoutId id="2147483674" r:id="rId6"/>
    <p:sldLayoutId id="2147483671" r:id="rId7"/>
    <p:sldLayoutId id="2147483675" r:id="rId8"/>
    <p:sldLayoutId id="2147483676" r:id="rId9"/>
    <p:sldLayoutId id="2147483670" r:id="rId10"/>
    <p:sldLayoutId id="2147483677" r:id="rId11"/>
    <p:sldLayoutId id="2147483678" r:id="rId12"/>
    <p:sldLayoutId id="2147483664" r:id="rId13"/>
    <p:sldLayoutId id="2147483663" r:id="rId14"/>
  </p:sldLayoutIdLst>
  <p:hf hdr="0" ftr="0" dt="0"/>
  <p:txStyles>
    <p:titleStyle>
      <a:lvl1pPr algn="l" defTabSz="914400" rtl="0" eaLnBrk="1" latinLnBrk="0" hangingPunct="1">
        <a:lnSpc>
          <a:spcPct val="90000"/>
        </a:lnSpc>
        <a:spcBef>
          <a:spcPct val="0"/>
        </a:spcBef>
        <a:buNone/>
        <a:defRPr sz="4400" kern="1200" spc="300" baseline="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7.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7.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7.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7.png"/><Relationship Id="rId5" Type="http://schemas.openxmlformats.org/officeDocument/2006/relationships/image" Target="../media/image1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7.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7.png"/><Relationship Id="rId5" Type="http://schemas.openxmlformats.org/officeDocument/2006/relationships/image" Target="../media/image16.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7.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7.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7.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7.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audio" Target="../media/media2.m4a"/><Relationship Id="rId7" Type="http://schemas.openxmlformats.org/officeDocument/2006/relationships/image" Target="../media/image7.pn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8.jpg"/><Relationship Id="rId5" Type="http://schemas.openxmlformats.org/officeDocument/2006/relationships/notesSlide" Target="../notesSlides/notesSlide2.xml"/><Relationship Id="rId4"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7.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7.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7.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7.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7.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7.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26.m4a"/><Relationship Id="rId1" Type="http://schemas.microsoft.com/office/2007/relationships/media" Target="../media/media26.m4a"/><Relationship Id="rId5" Type="http://schemas.openxmlformats.org/officeDocument/2006/relationships/image" Target="../media/image7.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8" Type="http://schemas.openxmlformats.org/officeDocument/2006/relationships/hyperlink" Target="https://doi.org/10.1016/j.diabres.2020.108044" TargetMode="External"/><Relationship Id="rId13" Type="http://schemas.openxmlformats.org/officeDocument/2006/relationships/image" Target="../media/image7.png"/><Relationship Id="rId3" Type="http://schemas.openxmlformats.org/officeDocument/2006/relationships/slideLayout" Target="../slideLayouts/slideLayout14.xml"/><Relationship Id="rId7" Type="http://schemas.openxmlformats.org/officeDocument/2006/relationships/hyperlink" Target="https://www.ahajournals.org/doi/full/10.1161/HYPERTENSIONAHA.122.19324" TargetMode="External"/><Relationship Id="rId12" Type="http://schemas.openxmlformats.org/officeDocument/2006/relationships/hyperlink" Target="https://doi.org/10.1016/S2213-8587(25)00094-4" TargetMode="External"/><Relationship Id="rId2" Type="http://schemas.openxmlformats.org/officeDocument/2006/relationships/audio" Target="../media/media27.m4a"/><Relationship Id="rId1" Type="http://schemas.microsoft.com/office/2007/relationships/media" Target="../media/media27.m4a"/><Relationship Id="rId6" Type="http://schemas.openxmlformats.org/officeDocument/2006/relationships/hyperlink" Target="https://doi.org/10.1093/aje/kwu111" TargetMode="External"/><Relationship Id="rId11" Type="http://schemas.openxmlformats.org/officeDocument/2006/relationships/hyperlink" Target="https://doi.org/10.1371/journal.pone.0330596" TargetMode="External"/><Relationship Id="rId5" Type="http://schemas.openxmlformats.org/officeDocument/2006/relationships/hyperlink" Target="https://www.kaggle.com/datasets/akshaydattatraykhare/diabetes-dataset" TargetMode="External"/><Relationship Id="rId10" Type="http://schemas.openxmlformats.org/officeDocument/2006/relationships/hyperlink" Target="https://doi.org/10.3390/ijms23126500" TargetMode="External"/><Relationship Id="rId4" Type="http://schemas.openxmlformats.org/officeDocument/2006/relationships/notesSlide" Target="../notesSlides/notesSlide27.xml"/><Relationship Id="rId9" Type="http://schemas.openxmlformats.org/officeDocument/2006/relationships/hyperlink" Target="https://doi.org/10.1136/bmjdrc-2020-001988" TargetMode="Externa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7.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29.m4a"/><Relationship Id="rId1" Type="http://schemas.microsoft.com/office/2007/relationships/media" Target="../media/media29.m4a"/><Relationship Id="rId5" Type="http://schemas.openxmlformats.org/officeDocument/2006/relationships/image" Target="../media/image7.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7.png"/><Relationship Id="rId5" Type="http://schemas.openxmlformats.org/officeDocument/2006/relationships/image" Target="../media/image9.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30.m4a"/><Relationship Id="rId1" Type="http://schemas.microsoft.com/office/2007/relationships/media" Target="../media/media30.m4a"/><Relationship Id="rId5" Type="http://schemas.openxmlformats.org/officeDocument/2006/relationships/image" Target="../media/image7.png"/><Relationship Id="rId4" Type="http://schemas.openxmlformats.org/officeDocument/2006/relationships/notesSlide" Target="../notesSlides/notesSlide30.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image" Target="../media/image7.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Layout" Target="../slideLayouts/slideLayout9.xml"/><Relationship Id="rId7" Type="http://schemas.openxmlformats.org/officeDocument/2006/relationships/image" Target="../media/image14.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997874EA-2F67-60CD-631F-5A787057F8CE}"/>
              </a:ext>
            </a:extLst>
          </p:cNvPr>
          <p:cNvSpPr>
            <a:spLocks noGrp="1"/>
          </p:cNvSpPr>
          <p:nvPr>
            <p:ph type="title"/>
          </p:nvPr>
        </p:nvSpPr>
        <p:spPr>
          <a:xfrm>
            <a:off x="0" y="304799"/>
            <a:ext cx="12191998" cy="3215641"/>
          </a:xfrm>
        </p:spPr>
        <p:txBody>
          <a:bodyPr anchor="b"/>
          <a:lstStyle/>
          <a:p>
            <a:r>
              <a:rPr lang="en-US" dirty="0"/>
              <a:t>Statistical analysis of Diabetes in </a:t>
            </a:r>
            <a:r>
              <a:rPr lang="en-US" dirty="0" err="1"/>
              <a:t>pima</a:t>
            </a:r>
            <a:r>
              <a:rPr lang="en-US" dirty="0"/>
              <a:t> </a:t>
            </a:r>
            <a:r>
              <a:rPr lang="en-US" dirty="0" err="1"/>
              <a:t>indians</a:t>
            </a:r>
            <a:endParaRPr lang="en-US" dirty="0"/>
          </a:p>
        </p:txBody>
      </p:sp>
      <p:sp>
        <p:nvSpPr>
          <p:cNvPr id="9"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3" y="3670628"/>
            <a:ext cx="12191997" cy="2577772"/>
          </a:xfrm>
        </p:spPr>
        <p:txBody>
          <a:bodyPr/>
          <a:lstStyle/>
          <a:p>
            <a:r>
              <a:rPr lang="en-US" dirty="0"/>
              <a:t>PRESENTATION</a:t>
            </a:r>
          </a:p>
        </p:txBody>
      </p:sp>
      <p:pic>
        <p:nvPicPr>
          <p:cNvPr id="4" name="Audio 3">
            <a:extLst>
              <a:ext uri="{FF2B5EF4-FFF2-40B4-BE49-F238E27FC236}">
                <a16:creationId xmlns:a16="http://schemas.microsoft.com/office/drawing/2014/main" id="{00E4DEA4-2CF9-F1A9-11CE-A4E3538DFE6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498031464"/>
      </p:ext>
    </p:extLst>
  </p:cSld>
  <p:clrMapOvr>
    <a:masterClrMapping/>
  </p:clrMapOvr>
  <mc:AlternateContent xmlns:mc="http://schemas.openxmlformats.org/markup-compatibility/2006">
    <mc:Choice xmlns:p14="http://schemas.microsoft.com/office/powerpoint/2010/main" Requires="p14">
      <p:transition spd="slow" p14:dur="2000" advTm="10378"/>
    </mc:Choice>
    <mc:Fallback>
      <p:transition spd="slow" advTm="103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65CE93-983B-6C11-5DDB-2DAF0D0109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CE9AE0-6F7C-2D91-A2B8-371FEC11AF6D}"/>
              </a:ext>
            </a:extLst>
          </p:cNvPr>
          <p:cNvSpPr>
            <a:spLocks noGrp="1"/>
          </p:cNvSpPr>
          <p:nvPr>
            <p:ph type="title"/>
          </p:nvPr>
        </p:nvSpPr>
        <p:spPr>
          <a:xfrm>
            <a:off x="741680" y="430482"/>
            <a:ext cx="10500989" cy="1327464"/>
          </a:xfrm>
        </p:spPr>
        <p:txBody>
          <a:bodyPr/>
          <a:lstStyle/>
          <a:p>
            <a:r>
              <a:rPr lang="en-US" dirty="0"/>
              <a:t>Outliers</a:t>
            </a:r>
          </a:p>
        </p:txBody>
      </p:sp>
      <p:sp>
        <p:nvSpPr>
          <p:cNvPr id="4" name="Content Placeholder 3">
            <a:extLst>
              <a:ext uri="{FF2B5EF4-FFF2-40B4-BE49-F238E27FC236}">
                <a16:creationId xmlns:a16="http://schemas.microsoft.com/office/drawing/2014/main" id="{B265E467-543B-3D3C-7B1A-B2BFF7686CF1}"/>
              </a:ext>
            </a:extLst>
          </p:cNvPr>
          <p:cNvSpPr>
            <a:spLocks noGrp="1"/>
          </p:cNvSpPr>
          <p:nvPr>
            <p:ph sz="quarter" idx="36"/>
          </p:nvPr>
        </p:nvSpPr>
        <p:spPr>
          <a:xfrm>
            <a:off x="441877" y="2120765"/>
            <a:ext cx="4429927" cy="4306753"/>
          </a:xfrm>
        </p:spPr>
        <p:txBody>
          <a:bodyPr/>
          <a:lstStyle/>
          <a:p>
            <a:pPr marL="285750" indent="-285750">
              <a:buFont typeface="Arial" panose="020B0604020202020204" pitchFamily="34" charset="0"/>
              <a:buChar char="•"/>
            </a:pPr>
            <a:r>
              <a:rPr lang="en-GB" sz="1300" dirty="0"/>
              <a:t>Interquartile range (IQR) method used to identify any outliers for the age, BMI, glucose levels, blood pressure, and no. pregnancies. </a:t>
            </a:r>
          </a:p>
          <a:p>
            <a:pPr marL="285750" indent="-285750">
              <a:buFont typeface="Arial" panose="020B0604020202020204" pitchFamily="34" charset="0"/>
              <a:buChar char="•"/>
            </a:pPr>
            <a:r>
              <a:rPr lang="en-GB" sz="1300" dirty="0"/>
              <a:t>Outliers identified for age, BMI, blood pressure, and pregnancies.</a:t>
            </a:r>
          </a:p>
          <a:p>
            <a:pPr marL="285750" indent="-285750">
              <a:buFont typeface="Arial" panose="020B0604020202020204" pitchFamily="34" charset="0"/>
              <a:buChar char="•"/>
            </a:pPr>
            <a:r>
              <a:rPr lang="en-GB" sz="1300" dirty="0"/>
              <a:t>BMI outlier scores an occurrence (Flegal, Kit and Graubard, 2014)</a:t>
            </a:r>
          </a:p>
          <a:p>
            <a:pPr marL="285750" indent="-285750">
              <a:buFont typeface="Arial" panose="020B0604020202020204" pitchFamily="34" charset="0"/>
              <a:buChar char="•"/>
            </a:pPr>
            <a:r>
              <a:rPr lang="en-GB" sz="1300" dirty="0"/>
              <a:t>Low scores for blood pressure unrealistically low (Kelly et al, 2022) – these values were excluded from dataset. </a:t>
            </a:r>
            <a:endParaRPr lang="en-US" sz="1300" dirty="0"/>
          </a:p>
          <a:p>
            <a:pPr marL="285750" indent="-285750">
              <a:buFont typeface="Arial" panose="020B0604020202020204" pitchFamily="34" charset="0"/>
              <a:buChar char="•"/>
            </a:pPr>
            <a:r>
              <a:rPr lang="en-US" sz="1300" dirty="0"/>
              <a:t>Hugh blood pressure scores retained due to hypertension coexisting with diabetes (</a:t>
            </a:r>
            <a:r>
              <a:rPr lang="en-GB" sz="1300" dirty="0" err="1"/>
              <a:t>Przezak</a:t>
            </a:r>
            <a:r>
              <a:rPr lang="en-GB" sz="1300" dirty="0"/>
              <a:t>, Bielka and Pawlik, 2022)</a:t>
            </a:r>
          </a:p>
          <a:p>
            <a:pPr marL="285750" indent="-285750">
              <a:buFont typeface="Arial" panose="020B0604020202020204" pitchFamily="34" charset="0"/>
              <a:buChar char="•"/>
            </a:pPr>
            <a:r>
              <a:rPr lang="en-GB" sz="1300" dirty="0"/>
              <a:t>High pregnancy scores retained as it is a possibility (Tamir et al, 2025)</a:t>
            </a:r>
            <a:endParaRPr lang="en-US" sz="1300" dirty="0"/>
          </a:p>
        </p:txBody>
      </p:sp>
      <p:sp>
        <p:nvSpPr>
          <p:cNvPr id="5" name="Slide Number Placeholder 4">
            <a:extLst>
              <a:ext uri="{FF2B5EF4-FFF2-40B4-BE49-F238E27FC236}">
                <a16:creationId xmlns:a16="http://schemas.microsoft.com/office/drawing/2014/main" id="{424ED784-771E-AA07-B954-D75B898D9D5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10</a:t>
            </a:fld>
            <a:endParaRPr lang="en-US" dirty="0"/>
          </a:p>
        </p:txBody>
      </p:sp>
      <p:graphicFrame>
        <p:nvGraphicFramePr>
          <p:cNvPr id="3" name="Content Placeholder 3">
            <a:extLst>
              <a:ext uri="{FF2B5EF4-FFF2-40B4-BE49-F238E27FC236}">
                <a16:creationId xmlns:a16="http://schemas.microsoft.com/office/drawing/2014/main" id="{9834CE4C-F9DC-3FB3-EDCF-1B2F99A36C33}"/>
              </a:ext>
            </a:extLst>
          </p:cNvPr>
          <p:cNvGraphicFramePr>
            <a:graphicFrameLocks/>
          </p:cNvGraphicFramePr>
          <p:nvPr>
            <p:extLst>
              <p:ext uri="{D42A27DB-BD31-4B8C-83A1-F6EECF244321}">
                <p14:modId xmlns:p14="http://schemas.microsoft.com/office/powerpoint/2010/main" val="654606005"/>
              </p:ext>
            </p:extLst>
          </p:nvPr>
        </p:nvGraphicFramePr>
        <p:xfrm>
          <a:off x="5289764" y="2313428"/>
          <a:ext cx="6201196" cy="985271"/>
        </p:xfrm>
        <a:graphic>
          <a:graphicData uri="http://schemas.openxmlformats.org/drawingml/2006/table">
            <a:tbl>
              <a:tblPr firstRow="1" bandRow="1">
                <a:tableStyleId>{7DF18680-E054-41AD-8BC1-D1AEF772440D}</a:tableStyleId>
              </a:tblPr>
              <a:tblGrid>
                <a:gridCol w="1202461">
                  <a:extLst>
                    <a:ext uri="{9D8B030D-6E8A-4147-A177-3AD203B41FA5}">
                      <a16:colId xmlns:a16="http://schemas.microsoft.com/office/drawing/2014/main" val="3381532025"/>
                    </a:ext>
                  </a:extLst>
                </a:gridCol>
                <a:gridCol w="1202461">
                  <a:extLst>
                    <a:ext uri="{9D8B030D-6E8A-4147-A177-3AD203B41FA5}">
                      <a16:colId xmlns:a16="http://schemas.microsoft.com/office/drawing/2014/main" val="1575813358"/>
                    </a:ext>
                  </a:extLst>
                </a:gridCol>
                <a:gridCol w="1202461">
                  <a:extLst>
                    <a:ext uri="{9D8B030D-6E8A-4147-A177-3AD203B41FA5}">
                      <a16:colId xmlns:a16="http://schemas.microsoft.com/office/drawing/2014/main" val="3927619622"/>
                    </a:ext>
                  </a:extLst>
                </a:gridCol>
                <a:gridCol w="1202461">
                  <a:extLst>
                    <a:ext uri="{9D8B030D-6E8A-4147-A177-3AD203B41FA5}">
                      <a16:colId xmlns:a16="http://schemas.microsoft.com/office/drawing/2014/main" val="578719722"/>
                    </a:ext>
                  </a:extLst>
                </a:gridCol>
                <a:gridCol w="1391352">
                  <a:extLst>
                    <a:ext uri="{9D8B030D-6E8A-4147-A177-3AD203B41FA5}">
                      <a16:colId xmlns:a16="http://schemas.microsoft.com/office/drawing/2014/main" val="3344345363"/>
                    </a:ext>
                  </a:extLst>
                </a:gridCol>
              </a:tblGrid>
              <a:tr h="598765">
                <a:tc>
                  <a:txBody>
                    <a:bodyPr/>
                    <a:lstStyle/>
                    <a:p>
                      <a:r>
                        <a:rPr lang="en-GB" sz="1400" dirty="0"/>
                        <a:t>Age</a:t>
                      </a:r>
                    </a:p>
                  </a:txBody>
                  <a:tcPr/>
                </a:tc>
                <a:tc>
                  <a:txBody>
                    <a:bodyPr/>
                    <a:lstStyle/>
                    <a:p>
                      <a:r>
                        <a:rPr lang="en-GB" sz="1400" dirty="0"/>
                        <a:t>BMI</a:t>
                      </a:r>
                    </a:p>
                  </a:txBody>
                  <a:tcPr/>
                </a:tc>
                <a:tc>
                  <a:txBody>
                    <a:bodyPr/>
                    <a:lstStyle/>
                    <a:p>
                      <a:r>
                        <a:rPr lang="en-GB" sz="1400" dirty="0"/>
                        <a:t>Glucose Levels</a:t>
                      </a:r>
                    </a:p>
                  </a:txBody>
                  <a:tcPr/>
                </a:tc>
                <a:tc>
                  <a:txBody>
                    <a:bodyPr/>
                    <a:lstStyle/>
                    <a:p>
                      <a:r>
                        <a:rPr lang="en-GB" sz="1400" dirty="0"/>
                        <a:t>Blood Pressure</a:t>
                      </a:r>
                    </a:p>
                  </a:txBody>
                  <a:tcPr/>
                </a:tc>
                <a:tc>
                  <a:txBody>
                    <a:bodyPr/>
                    <a:lstStyle/>
                    <a:p>
                      <a:r>
                        <a:rPr lang="en-GB" sz="1400" dirty="0"/>
                        <a:t>Pregnancies</a:t>
                      </a:r>
                    </a:p>
                  </a:txBody>
                  <a:tcPr/>
                </a:tc>
                <a:extLst>
                  <a:ext uri="{0D108BD9-81ED-4DB2-BD59-A6C34878D82A}">
                    <a16:rowId xmlns:a16="http://schemas.microsoft.com/office/drawing/2014/main" val="454396480"/>
                  </a:ext>
                </a:extLst>
              </a:tr>
              <a:tr h="386506">
                <a:tc>
                  <a:txBody>
                    <a:bodyPr/>
                    <a:lstStyle/>
                    <a:p>
                      <a:r>
                        <a:rPr lang="en-GB" sz="1400" dirty="0"/>
                        <a:t>9</a:t>
                      </a:r>
                    </a:p>
                  </a:txBody>
                  <a:tcPr/>
                </a:tc>
                <a:tc>
                  <a:txBody>
                    <a:bodyPr/>
                    <a:lstStyle/>
                    <a:p>
                      <a:r>
                        <a:rPr lang="en-GB" sz="1400" dirty="0"/>
                        <a:t>8</a:t>
                      </a:r>
                    </a:p>
                  </a:txBody>
                  <a:tcPr/>
                </a:tc>
                <a:tc>
                  <a:txBody>
                    <a:bodyPr/>
                    <a:lstStyle/>
                    <a:p>
                      <a:r>
                        <a:rPr lang="en-GB" sz="1400" dirty="0"/>
                        <a:t>0</a:t>
                      </a:r>
                    </a:p>
                  </a:txBody>
                  <a:tcPr/>
                </a:tc>
                <a:tc>
                  <a:txBody>
                    <a:bodyPr/>
                    <a:lstStyle/>
                    <a:p>
                      <a:r>
                        <a:rPr lang="en-GB" sz="1400" dirty="0"/>
                        <a:t>14</a:t>
                      </a:r>
                    </a:p>
                  </a:txBody>
                  <a:tcPr/>
                </a:tc>
                <a:tc>
                  <a:txBody>
                    <a:bodyPr/>
                    <a:lstStyle/>
                    <a:p>
                      <a:r>
                        <a:rPr lang="en-GB" sz="1400" dirty="0"/>
                        <a:t>4</a:t>
                      </a:r>
                    </a:p>
                  </a:txBody>
                  <a:tcPr/>
                </a:tc>
                <a:extLst>
                  <a:ext uri="{0D108BD9-81ED-4DB2-BD59-A6C34878D82A}">
                    <a16:rowId xmlns:a16="http://schemas.microsoft.com/office/drawing/2014/main" val="2654628633"/>
                  </a:ext>
                </a:extLst>
              </a:tr>
            </a:tbl>
          </a:graphicData>
        </a:graphic>
      </p:graphicFrame>
      <p:graphicFrame>
        <p:nvGraphicFramePr>
          <p:cNvPr id="6" name="Content Placeholder 3">
            <a:extLst>
              <a:ext uri="{FF2B5EF4-FFF2-40B4-BE49-F238E27FC236}">
                <a16:creationId xmlns:a16="http://schemas.microsoft.com/office/drawing/2014/main" id="{F50B4B12-6522-DB76-E008-E55FF1D41335}"/>
              </a:ext>
            </a:extLst>
          </p:cNvPr>
          <p:cNvGraphicFramePr>
            <a:graphicFrameLocks/>
          </p:cNvGraphicFramePr>
          <p:nvPr>
            <p:extLst>
              <p:ext uri="{D42A27DB-BD31-4B8C-83A1-F6EECF244321}">
                <p14:modId xmlns:p14="http://schemas.microsoft.com/office/powerpoint/2010/main" val="759163618"/>
              </p:ext>
            </p:extLst>
          </p:nvPr>
        </p:nvGraphicFramePr>
        <p:xfrm>
          <a:off x="5289764" y="3559302"/>
          <a:ext cx="6201196" cy="2322121"/>
        </p:xfrm>
        <a:graphic>
          <a:graphicData uri="http://schemas.openxmlformats.org/drawingml/2006/table">
            <a:tbl>
              <a:tblPr firstRow="1" bandRow="1">
                <a:tableStyleId>{7DF18680-E054-41AD-8BC1-D1AEF772440D}</a:tableStyleId>
              </a:tblPr>
              <a:tblGrid>
                <a:gridCol w="1459175">
                  <a:extLst>
                    <a:ext uri="{9D8B030D-6E8A-4147-A177-3AD203B41FA5}">
                      <a16:colId xmlns:a16="http://schemas.microsoft.com/office/drawing/2014/main" val="3381532025"/>
                    </a:ext>
                  </a:extLst>
                </a:gridCol>
                <a:gridCol w="4742021">
                  <a:extLst>
                    <a:ext uri="{9D8B030D-6E8A-4147-A177-3AD203B41FA5}">
                      <a16:colId xmlns:a16="http://schemas.microsoft.com/office/drawing/2014/main" val="1575813358"/>
                    </a:ext>
                  </a:extLst>
                </a:gridCol>
              </a:tblGrid>
              <a:tr h="424543">
                <a:tc>
                  <a:txBody>
                    <a:bodyPr/>
                    <a:lstStyle/>
                    <a:p>
                      <a:r>
                        <a:rPr lang="en-GB" sz="1400" dirty="0"/>
                        <a:t>Variable</a:t>
                      </a:r>
                    </a:p>
                  </a:txBody>
                  <a:tcPr/>
                </a:tc>
                <a:tc>
                  <a:txBody>
                    <a:bodyPr/>
                    <a:lstStyle/>
                    <a:p>
                      <a:r>
                        <a:rPr lang="en-GB" sz="1400" dirty="0"/>
                        <a:t>Outlier values</a:t>
                      </a:r>
                    </a:p>
                  </a:txBody>
                  <a:tcPr/>
                </a:tc>
                <a:extLst>
                  <a:ext uri="{0D108BD9-81ED-4DB2-BD59-A6C34878D82A}">
                    <a16:rowId xmlns:a16="http://schemas.microsoft.com/office/drawing/2014/main" val="454396480"/>
                  </a:ext>
                </a:extLst>
              </a:tr>
              <a:tr h="406073">
                <a:tc>
                  <a:txBody>
                    <a:bodyPr/>
                    <a:lstStyle/>
                    <a:p>
                      <a:r>
                        <a:rPr lang="en-GB" sz="1400" dirty="0"/>
                        <a:t>Age</a:t>
                      </a:r>
                    </a:p>
                  </a:txBody>
                  <a:tcPr/>
                </a:tc>
                <a:tc>
                  <a:txBody>
                    <a:bodyPr/>
                    <a:lstStyle/>
                    <a:p>
                      <a:r>
                        <a:rPr lang="en-GB" sz="1400" dirty="0"/>
                        <a:t>67, 67, 67, 68, 69, 69, 70, 72, 81</a:t>
                      </a:r>
                    </a:p>
                  </a:txBody>
                  <a:tcPr/>
                </a:tc>
                <a:extLst>
                  <a:ext uri="{0D108BD9-81ED-4DB2-BD59-A6C34878D82A}">
                    <a16:rowId xmlns:a16="http://schemas.microsoft.com/office/drawing/2014/main" val="2654628633"/>
                  </a:ext>
                </a:extLst>
              </a:tr>
              <a:tr h="441383">
                <a:tc>
                  <a:txBody>
                    <a:bodyPr/>
                    <a:lstStyle/>
                    <a:p>
                      <a:r>
                        <a:rPr lang="en-GB" sz="1400" dirty="0"/>
                        <a:t>BMI</a:t>
                      </a:r>
                    </a:p>
                  </a:txBody>
                  <a:tcPr/>
                </a:tc>
                <a:tc>
                  <a:txBody>
                    <a:bodyPr/>
                    <a:lstStyle/>
                    <a:p>
                      <a:r>
                        <a:rPr lang="en-GB" sz="1400" dirty="0"/>
                        <a:t>52.3, 52.3, 52.9, 53.2, 55, 57.3, 59.4, 67.1</a:t>
                      </a:r>
                    </a:p>
                  </a:txBody>
                  <a:tcPr/>
                </a:tc>
                <a:extLst>
                  <a:ext uri="{0D108BD9-81ED-4DB2-BD59-A6C34878D82A}">
                    <a16:rowId xmlns:a16="http://schemas.microsoft.com/office/drawing/2014/main" val="4196639707"/>
                  </a:ext>
                </a:extLst>
              </a:tr>
              <a:tr h="610286">
                <a:tc>
                  <a:txBody>
                    <a:bodyPr/>
                    <a:lstStyle/>
                    <a:p>
                      <a:r>
                        <a:rPr lang="en-GB" sz="1400" dirty="0"/>
                        <a:t>Blood Pressure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24, 30, 30, 38, 106, 106, 106, 108, 108, 110, 110, 110, 114, 122</a:t>
                      </a:r>
                    </a:p>
                  </a:txBody>
                  <a:tcPr/>
                </a:tc>
                <a:extLst>
                  <a:ext uri="{0D108BD9-81ED-4DB2-BD59-A6C34878D82A}">
                    <a16:rowId xmlns:a16="http://schemas.microsoft.com/office/drawing/2014/main" val="2915923353"/>
                  </a:ext>
                </a:extLst>
              </a:tr>
              <a:tr h="439836">
                <a:tc>
                  <a:txBody>
                    <a:bodyPr/>
                    <a:lstStyle/>
                    <a:p>
                      <a:r>
                        <a:rPr lang="en-GB" sz="1400" dirty="0"/>
                        <a:t>Pregnancies</a:t>
                      </a:r>
                    </a:p>
                  </a:txBody>
                  <a:tcPr/>
                </a:tc>
                <a:tc>
                  <a:txBody>
                    <a:bodyPr/>
                    <a:lstStyle/>
                    <a:p>
                      <a:r>
                        <a:rPr lang="en-GB" sz="1400" dirty="0"/>
                        <a:t>14, 14, 15, 17 </a:t>
                      </a:r>
                    </a:p>
                  </a:txBody>
                  <a:tcPr/>
                </a:tc>
                <a:extLst>
                  <a:ext uri="{0D108BD9-81ED-4DB2-BD59-A6C34878D82A}">
                    <a16:rowId xmlns:a16="http://schemas.microsoft.com/office/drawing/2014/main" val="4161463430"/>
                  </a:ext>
                </a:extLst>
              </a:tr>
            </a:tbl>
          </a:graphicData>
        </a:graphic>
      </p:graphicFrame>
      <p:pic>
        <p:nvPicPr>
          <p:cNvPr id="12" name="Audio 11">
            <a:extLst>
              <a:ext uri="{FF2B5EF4-FFF2-40B4-BE49-F238E27FC236}">
                <a16:creationId xmlns:a16="http://schemas.microsoft.com/office/drawing/2014/main" id="{63A25D60-FA89-7EFD-C48C-B61274A0DD5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42839803"/>
      </p:ext>
    </p:extLst>
  </p:cSld>
  <p:clrMapOvr>
    <a:masterClrMapping/>
  </p:clrMapOvr>
  <mc:AlternateContent xmlns:mc="http://schemas.openxmlformats.org/markup-compatibility/2006">
    <mc:Choice xmlns:p14="http://schemas.microsoft.com/office/powerpoint/2010/main" Requires="p14">
      <p:transition spd="slow" p14:dur="2000" advTm="79018"/>
    </mc:Choice>
    <mc:Fallback>
      <p:transition spd="slow" advTm="790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95DE76-B3B6-1B6A-7D9F-BCB2F9B8A4F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4E39FA7-8104-5A92-905F-E3579DFAFA97}"/>
              </a:ext>
            </a:extLst>
          </p:cNvPr>
          <p:cNvSpPr>
            <a:spLocks noGrp="1"/>
          </p:cNvSpPr>
          <p:nvPr>
            <p:ph type="title"/>
          </p:nvPr>
        </p:nvSpPr>
        <p:spPr>
          <a:xfrm>
            <a:off x="741680" y="430482"/>
            <a:ext cx="10500989" cy="1327464"/>
          </a:xfrm>
        </p:spPr>
        <p:txBody>
          <a:bodyPr/>
          <a:lstStyle/>
          <a:p>
            <a:r>
              <a:rPr lang="en-US" dirty="0"/>
              <a:t>Rate of diabetes across age group, </a:t>
            </a:r>
            <a:r>
              <a:rPr lang="en-US" dirty="0" err="1"/>
              <a:t>bmi</a:t>
            </a:r>
            <a:r>
              <a:rPr lang="en-US" dirty="0"/>
              <a:t> category, and pregnancy group</a:t>
            </a:r>
          </a:p>
        </p:txBody>
      </p:sp>
      <p:sp>
        <p:nvSpPr>
          <p:cNvPr id="4" name="Content Placeholder 3">
            <a:extLst>
              <a:ext uri="{FF2B5EF4-FFF2-40B4-BE49-F238E27FC236}">
                <a16:creationId xmlns:a16="http://schemas.microsoft.com/office/drawing/2014/main" id="{FD423E6B-CA30-A364-D17A-501534E391E3}"/>
              </a:ext>
            </a:extLst>
          </p:cNvPr>
          <p:cNvSpPr>
            <a:spLocks noGrp="1"/>
          </p:cNvSpPr>
          <p:nvPr>
            <p:ph sz="quarter" idx="36"/>
          </p:nvPr>
        </p:nvSpPr>
        <p:spPr>
          <a:xfrm>
            <a:off x="441877" y="4842813"/>
            <a:ext cx="11442294" cy="1584705"/>
          </a:xfrm>
        </p:spPr>
        <p:txBody>
          <a:bodyPr/>
          <a:lstStyle/>
          <a:p>
            <a:pPr marL="285750" indent="-285750">
              <a:buFont typeface="Arial" panose="020B0604020202020204" pitchFamily="34" charset="0"/>
              <a:buChar char="•"/>
            </a:pPr>
            <a:r>
              <a:rPr lang="en-US" sz="1600" dirty="0"/>
              <a:t>Age group: &lt;30 group had lowest rate of diabetes </a:t>
            </a:r>
          </a:p>
          <a:p>
            <a:pPr marL="285750" indent="-285750">
              <a:buFont typeface="Arial" panose="020B0604020202020204" pitchFamily="34" charset="0"/>
              <a:buChar char="•"/>
            </a:pPr>
            <a:r>
              <a:rPr lang="en-US" sz="1600" dirty="0"/>
              <a:t>BMI Category: diabetes rate increases as BMI increases</a:t>
            </a:r>
          </a:p>
          <a:p>
            <a:pPr marL="285750" indent="-285750">
              <a:buFont typeface="Arial" panose="020B0604020202020204" pitchFamily="34" charset="0"/>
              <a:buChar char="•"/>
            </a:pPr>
            <a:r>
              <a:rPr lang="en-US" sz="1600" dirty="0"/>
              <a:t>Pregnancy group: diabetes rate highest in 5+ pregnancies group</a:t>
            </a:r>
          </a:p>
        </p:txBody>
      </p:sp>
      <p:sp>
        <p:nvSpPr>
          <p:cNvPr id="5" name="Slide Number Placeholder 4">
            <a:extLst>
              <a:ext uri="{FF2B5EF4-FFF2-40B4-BE49-F238E27FC236}">
                <a16:creationId xmlns:a16="http://schemas.microsoft.com/office/drawing/2014/main" id="{38022791-10E9-2E76-BE5F-02C1730CC405}"/>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11</a:t>
            </a:fld>
            <a:endParaRPr lang="en-US" dirty="0"/>
          </a:p>
        </p:txBody>
      </p:sp>
      <p:graphicFrame>
        <p:nvGraphicFramePr>
          <p:cNvPr id="9" name="Content Placeholder 3">
            <a:extLst>
              <a:ext uri="{FF2B5EF4-FFF2-40B4-BE49-F238E27FC236}">
                <a16:creationId xmlns:a16="http://schemas.microsoft.com/office/drawing/2014/main" id="{AFA9F9C0-8BBC-8190-E7D8-E352CDABDAF3}"/>
              </a:ext>
            </a:extLst>
          </p:cNvPr>
          <p:cNvGraphicFramePr>
            <a:graphicFrameLocks/>
          </p:cNvGraphicFramePr>
          <p:nvPr>
            <p:extLst>
              <p:ext uri="{D42A27DB-BD31-4B8C-83A1-F6EECF244321}">
                <p14:modId xmlns:p14="http://schemas.microsoft.com/office/powerpoint/2010/main" val="4218575025"/>
              </p:ext>
            </p:extLst>
          </p:nvPr>
        </p:nvGraphicFramePr>
        <p:xfrm>
          <a:off x="741680" y="2149396"/>
          <a:ext cx="3185160" cy="2007384"/>
        </p:xfrm>
        <a:graphic>
          <a:graphicData uri="http://schemas.openxmlformats.org/drawingml/2006/table">
            <a:tbl>
              <a:tblPr firstRow="1" bandRow="1">
                <a:tableStyleId>{7DF18680-E054-41AD-8BC1-D1AEF772440D}</a:tableStyleId>
              </a:tblPr>
              <a:tblGrid>
                <a:gridCol w="1592580">
                  <a:extLst>
                    <a:ext uri="{9D8B030D-6E8A-4147-A177-3AD203B41FA5}">
                      <a16:colId xmlns:a16="http://schemas.microsoft.com/office/drawing/2014/main" val="1131040732"/>
                    </a:ext>
                  </a:extLst>
                </a:gridCol>
                <a:gridCol w="1592580">
                  <a:extLst>
                    <a:ext uri="{9D8B030D-6E8A-4147-A177-3AD203B41FA5}">
                      <a16:colId xmlns:a16="http://schemas.microsoft.com/office/drawing/2014/main" val="312520817"/>
                    </a:ext>
                  </a:extLst>
                </a:gridCol>
              </a:tblGrid>
              <a:tr h="464671">
                <a:tc>
                  <a:txBody>
                    <a:bodyPr/>
                    <a:lstStyle/>
                    <a:p>
                      <a:r>
                        <a:rPr lang="en-GB" sz="1400" dirty="0"/>
                        <a:t>Age Group</a:t>
                      </a:r>
                    </a:p>
                  </a:txBody>
                  <a:tcPr/>
                </a:tc>
                <a:tc>
                  <a:txBody>
                    <a:bodyPr/>
                    <a:lstStyle/>
                    <a:p>
                      <a:r>
                        <a:rPr lang="en-GB" sz="1400" dirty="0"/>
                        <a:t>Diabetes Rate (%)</a:t>
                      </a:r>
                    </a:p>
                  </a:txBody>
                  <a:tcPr/>
                </a:tc>
                <a:extLst>
                  <a:ext uri="{0D108BD9-81ED-4DB2-BD59-A6C34878D82A}">
                    <a16:rowId xmlns:a16="http://schemas.microsoft.com/office/drawing/2014/main" val="1358384638"/>
                  </a:ext>
                </a:extLst>
              </a:tr>
              <a:tr h="372306">
                <a:tc>
                  <a:txBody>
                    <a:bodyPr/>
                    <a:lstStyle/>
                    <a:p>
                      <a:r>
                        <a:rPr lang="en-GB" sz="1400" dirty="0"/>
                        <a:t>&lt;30</a:t>
                      </a:r>
                    </a:p>
                  </a:txBody>
                  <a:tcPr/>
                </a:tc>
                <a:tc>
                  <a:txBody>
                    <a:bodyPr/>
                    <a:lstStyle/>
                    <a:p>
                      <a:r>
                        <a:rPr lang="en-GB" sz="1400" dirty="0"/>
                        <a:t>20.4</a:t>
                      </a:r>
                    </a:p>
                  </a:txBody>
                  <a:tcPr/>
                </a:tc>
                <a:extLst>
                  <a:ext uri="{0D108BD9-81ED-4DB2-BD59-A6C34878D82A}">
                    <a16:rowId xmlns:a16="http://schemas.microsoft.com/office/drawing/2014/main" val="3186682460"/>
                  </a:ext>
                </a:extLst>
              </a:tr>
              <a:tr h="372306">
                <a:tc>
                  <a:txBody>
                    <a:bodyPr/>
                    <a:lstStyle/>
                    <a:p>
                      <a:r>
                        <a:rPr lang="en-GB" sz="1400" dirty="0"/>
                        <a:t>30-39</a:t>
                      </a:r>
                    </a:p>
                  </a:txBody>
                  <a:tcPr/>
                </a:tc>
                <a:tc>
                  <a:txBody>
                    <a:bodyPr/>
                    <a:lstStyle/>
                    <a:p>
                      <a:r>
                        <a:rPr lang="en-GB" sz="1400" dirty="0"/>
                        <a:t>45.2</a:t>
                      </a:r>
                    </a:p>
                  </a:txBody>
                  <a:tcPr/>
                </a:tc>
                <a:extLst>
                  <a:ext uri="{0D108BD9-81ED-4DB2-BD59-A6C34878D82A}">
                    <a16:rowId xmlns:a16="http://schemas.microsoft.com/office/drawing/2014/main" val="1883426059"/>
                  </a:ext>
                </a:extLst>
              </a:tr>
              <a:tr h="372306">
                <a:tc>
                  <a:txBody>
                    <a:bodyPr/>
                    <a:lstStyle/>
                    <a:p>
                      <a:r>
                        <a:rPr lang="en-GB" sz="1400" dirty="0"/>
                        <a:t>40-49</a:t>
                      </a:r>
                    </a:p>
                  </a:txBody>
                  <a:tcPr/>
                </a:tc>
                <a:tc>
                  <a:txBody>
                    <a:bodyPr/>
                    <a:lstStyle/>
                    <a:p>
                      <a:r>
                        <a:rPr lang="en-GB" sz="1400" dirty="0"/>
                        <a:t>54.9</a:t>
                      </a:r>
                    </a:p>
                  </a:txBody>
                  <a:tcPr/>
                </a:tc>
                <a:extLst>
                  <a:ext uri="{0D108BD9-81ED-4DB2-BD59-A6C34878D82A}">
                    <a16:rowId xmlns:a16="http://schemas.microsoft.com/office/drawing/2014/main" val="2545528390"/>
                  </a:ext>
                </a:extLst>
              </a:tr>
              <a:tr h="372306">
                <a:tc>
                  <a:txBody>
                    <a:bodyPr/>
                    <a:lstStyle/>
                    <a:p>
                      <a:r>
                        <a:rPr lang="en-GB" sz="1400" dirty="0"/>
                        <a:t>50+</a:t>
                      </a:r>
                    </a:p>
                  </a:txBody>
                  <a:tcPr/>
                </a:tc>
                <a:tc>
                  <a:txBody>
                    <a:bodyPr/>
                    <a:lstStyle/>
                    <a:p>
                      <a:r>
                        <a:rPr lang="en-GB" sz="1400" dirty="0"/>
                        <a:t>48.9</a:t>
                      </a:r>
                    </a:p>
                  </a:txBody>
                  <a:tcPr/>
                </a:tc>
                <a:extLst>
                  <a:ext uri="{0D108BD9-81ED-4DB2-BD59-A6C34878D82A}">
                    <a16:rowId xmlns:a16="http://schemas.microsoft.com/office/drawing/2014/main" val="2413939171"/>
                  </a:ext>
                </a:extLst>
              </a:tr>
            </a:tbl>
          </a:graphicData>
        </a:graphic>
      </p:graphicFrame>
      <p:graphicFrame>
        <p:nvGraphicFramePr>
          <p:cNvPr id="10" name="Content Placeholder 3">
            <a:extLst>
              <a:ext uri="{FF2B5EF4-FFF2-40B4-BE49-F238E27FC236}">
                <a16:creationId xmlns:a16="http://schemas.microsoft.com/office/drawing/2014/main" id="{16412470-BE4D-21F8-58DD-6ED05F1EA386}"/>
              </a:ext>
            </a:extLst>
          </p:cNvPr>
          <p:cNvGraphicFramePr>
            <a:graphicFrameLocks/>
          </p:cNvGraphicFramePr>
          <p:nvPr>
            <p:extLst>
              <p:ext uri="{D42A27DB-BD31-4B8C-83A1-F6EECF244321}">
                <p14:modId xmlns:p14="http://schemas.microsoft.com/office/powerpoint/2010/main" val="751462919"/>
              </p:ext>
            </p:extLst>
          </p:nvPr>
        </p:nvGraphicFramePr>
        <p:xfrm>
          <a:off x="4178808" y="2149397"/>
          <a:ext cx="3185160" cy="2301965"/>
        </p:xfrm>
        <a:graphic>
          <a:graphicData uri="http://schemas.openxmlformats.org/drawingml/2006/table">
            <a:tbl>
              <a:tblPr firstRow="1" bandRow="1">
                <a:tableStyleId>{7DF18680-E054-41AD-8BC1-D1AEF772440D}</a:tableStyleId>
              </a:tblPr>
              <a:tblGrid>
                <a:gridCol w="1592580">
                  <a:extLst>
                    <a:ext uri="{9D8B030D-6E8A-4147-A177-3AD203B41FA5}">
                      <a16:colId xmlns:a16="http://schemas.microsoft.com/office/drawing/2014/main" val="1131040732"/>
                    </a:ext>
                  </a:extLst>
                </a:gridCol>
                <a:gridCol w="1592580">
                  <a:extLst>
                    <a:ext uri="{9D8B030D-6E8A-4147-A177-3AD203B41FA5}">
                      <a16:colId xmlns:a16="http://schemas.microsoft.com/office/drawing/2014/main" val="312520817"/>
                    </a:ext>
                  </a:extLst>
                </a:gridCol>
              </a:tblGrid>
              <a:tr h="436938">
                <a:tc>
                  <a:txBody>
                    <a:bodyPr/>
                    <a:lstStyle/>
                    <a:p>
                      <a:r>
                        <a:rPr lang="en-GB" sz="1400" dirty="0"/>
                        <a:t>Body Mass Index (BMI) Category</a:t>
                      </a:r>
                    </a:p>
                  </a:txBody>
                  <a:tcPr/>
                </a:tc>
                <a:tc>
                  <a:txBody>
                    <a:bodyPr/>
                    <a:lstStyle/>
                    <a:p>
                      <a:r>
                        <a:rPr lang="en-GB" sz="1400" dirty="0"/>
                        <a:t>Diabetes Rate (%)</a:t>
                      </a:r>
                    </a:p>
                  </a:txBody>
                  <a:tcPr/>
                </a:tc>
                <a:extLst>
                  <a:ext uri="{0D108BD9-81ED-4DB2-BD59-A6C34878D82A}">
                    <a16:rowId xmlns:a16="http://schemas.microsoft.com/office/drawing/2014/main" val="1358384638"/>
                  </a:ext>
                </a:extLst>
              </a:tr>
              <a:tr h="314089">
                <a:tc>
                  <a:txBody>
                    <a:bodyPr/>
                    <a:lstStyle/>
                    <a:p>
                      <a:r>
                        <a:rPr lang="en-GB" sz="1400" dirty="0"/>
                        <a:t>Underweight</a:t>
                      </a:r>
                    </a:p>
                  </a:txBody>
                  <a:tcPr/>
                </a:tc>
                <a:tc>
                  <a:txBody>
                    <a:bodyPr/>
                    <a:lstStyle/>
                    <a:p>
                      <a:r>
                        <a:rPr lang="en-GB" sz="1400" dirty="0"/>
                        <a:t>0</a:t>
                      </a:r>
                    </a:p>
                  </a:txBody>
                  <a:tcPr/>
                </a:tc>
                <a:extLst>
                  <a:ext uri="{0D108BD9-81ED-4DB2-BD59-A6C34878D82A}">
                    <a16:rowId xmlns:a16="http://schemas.microsoft.com/office/drawing/2014/main" val="3186682460"/>
                  </a:ext>
                </a:extLst>
              </a:tr>
              <a:tr h="314089">
                <a:tc>
                  <a:txBody>
                    <a:bodyPr/>
                    <a:lstStyle/>
                    <a:p>
                      <a:r>
                        <a:rPr lang="en-GB" sz="1400" dirty="0"/>
                        <a:t>Normal</a:t>
                      </a:r>
                    </a:p>
                  </a:txBody>
                  <a:tcPr/>
                </a:tc>
                <a:tc>
                  <a:txBody>
                    <a:bodyPr/>
                    <a:lstStyle/>
                    <a:p>
                      <a:r>
                        <a:rPr lang="en-GB" sz="1400" dirty="0"/>
                        <a:t>7.29</a:t>
                      </a:r>
                    </a:p>
                  </a:txBody>
                  <a:tcPr/>
                </a:tc>
                <a:extLst>
                  <a:ext uri="{0D108BD9-81ED-4DB2-BD59-A6C34878D82A}">
                    <a16:rowId xmlns:a16="http://schemas.microsoft.com/office/drawing/2014/main" val="1883426059"/>
                  </a:ext>
                </a:extLst>
              </a:tr>
              <a:tr h="314089">
                <a:tc>
                  <a:txBody>
                    <a:bodyPr/>
                    <a:lstStyle/>
                    <a:p>
                      <a:r>
                        <a:rPr lang="en-GB" sz="1400" dirty="0"/>
                        <a:t>Overweight</a:t>
                      </a:r>
                    </a:p>
                  </a:txBody>
                  <a:tcPr/>
                </a:tc>
                <a:tc>
                  <a:txBody>
                    <a:bodyPr/>
                    <a:lstStyle/>
                    <a:p>
                      <a:r>
                        <a:rPr lang="en-GB" sz="1400" dirty="0"/>
                        <a:t>22.2</a:t>
                      </a:r>
                    </a:p>
                  </a:txBody>
                  <a:tcPr/>
                </a:tc>
                <a:extLst>
                  <a:ext uri="{0D108BD9-81ED-4DB2-BD59-A6C34878D82A}">
                    <a16:rowId xmlns:a16="http://schemas.microsoft.com/office/drawing/2014/main" val="2545528390"/>
                  </a:ext>
                </a:extLst>
              </a:tr>
              <a:tr h="314089">
                <a:tc>
                  <a:txBody>
                    <a:bodyPr/>
                    <a:lstStyle/>
                    <a:p>
                      <a:r>
                        <a:rPr lang="en-GB" sz="1400" dirty="0"/>
                        <a:t>Obese</a:t>
                      </a:r>
                    </a:p>
                  </a:txBody>
                  <a:tcPr/>
                </a:tc>
                <a:tc>
                  <a:txBody>
                    <a:bodyPr/>
                    <a:lstStyle/>
                    <a:p>
                      <a:r>
                        <a:rPr lang="en-GB" sz="1400" dirty="0"/>
                        <a:t>45.2</a:t>
                      </a:r>
                    </a:p>
                  </a:txBody>
                  <a:tcPr/>
                </a:tc>
                <a:extLst>
                  <a:ext uri="{0D108BD9-81ED-4DB2-BD59-A6C34878D82A}">
                    <a16:rowId xmlns:a16="http://schemas.microsoft.com/office/drawing/2014/main" val="2413939171"/>
                  </a:ext>
                </a:extLst>
              </a:tr>
              <a:tr h="314089">
                <a:tc>
                  <a:txBody>
                    <a:bodyPr/>
                    <a:lstStyle/>
                    <a:p>
                      <a:r>
                        <a:rPr lang="en-GB" sz="1400" dirty="0"/>
                        <a:t>NA</a:t>
                      </a:r>
                    </a:p>
                  </a:txBody>
                  <a:tcPr/>
                </a:tc>
                <a:tc>
                  <a:txBody>
                    <a:bodyPr/>
                    <a:lstStyle/>
                    <a:p>
                      <a:r>
                        <a:rPr lang="en-GB" sz="1400" dirty="0"/>
                        <a:t>25</a:t>
                      </a:r>
                    </a:p>
                  </a:txBody>
                  <a:tcPr/>
                </a:tc>
                <a:extLst>
                  <a:ext uri="{0D108BD9-81ED-4DB2-BD59-A6C34878D82A}">
                    <a16:rowId xmlns:a16="http://schemas.microsoft.com/office/drawing/2014/main" val="1167358822"/>
                  </a:ext>
                </a:extLst>
              </a:tr>
            </a:tbl>
          </a:graphicData>
        </a:graphic>
      </p:graphicFrame>
      <p:graphicFrame>
        <p:nvGraphicFramePr>
          <p:cNvPr id="11" name="Content Placeholder 3">
            <a:extLst>
              <a:ext uri="{FF2B5EF4-FFF2-40B4-BE49-F238E27FC236}">
                <a16:creationId xmlns:a16="http://schemas.microsoft.com/office/drawing/2014/main" id="{53F1AA17-1131-E406-FE6D-44EE3D04AD5A}"/>
              </a:ext>
            </a:extLst>
          </p:cNvPr>
          <p:cNvGraphicFramePr>
            <a:graphicFrameLocks/>
          </p:cNvGraphicFramePr>
          <p:nvPr>
            <p:extLst>
              <p:ext uri="{D42A27DB-BD31-4B8C-83A1-F6EECF244321}">
                <p14:modId xmlns:p14="http://schemas.microsoft.com/office/powerpoint/2010/main" val="471228951"/>
              </p:ext>
            </p:extLst>
          </p:nvPr>
        </p:nvGraphicFramePr>
        <p:xfrm>
          <a:off x="7596650" y="2093376"/>
          <a:ext cx="3355830" cy="2063406"/>
        </p:xfrm>
        <a:graphic>
          <a:graphicData uri="http://schemas.openxmlformats.org/drawingml/2006/table">
            <a:tbl>
              <a:tblPr firstRow="1" bandRow="1">
                <a:tableStyleId>{7DF18680-E054-41AD-8BC1-D1AEF772440D}</a:tableStyleId>
              </a:tblPr>
              <a:tblGrid>
                <a:gridCol w="1677915">
                  <a:extLst>
                    <a:ext uri="{9D8B030D-6E8A-4147-A177-3AD203B41FA5}">
                      <a16:colId xmlns:a16="http://schemas.microsoft.com/office/drawing/2014/main" val="1131040732"/>
                    </a:ext>
                  </a:extLst>
                </a:gridCol>
                <a:gridCol w="1677915">
                  <a:extLst>
                    <a:ext uri="{9D8B030D-6E8A-4147-A177-3AD203B41FA5}">
                      <a16:colId xmlns:a16="http://schemas.microsoft.com/office/drawing/2014/main" val="312520817"/>
                    </a:ext>
                  </a:extLst>
                </a:gridCol>
              </a:tblGrid>
              <a:tr h="571642">
                <a:tc>
                  <a:txBody>
                    <a:bodyPr/>
                    <a:lstStyle/>
                    <a:p>
                      <a:r>
                        <a:rPr lang="en-GB" sz="1400" dirty="0"/>
                        <a:t>Pregnancy Group</a:t>
                      </a:r>
                    </a:p>
                  </a:txBody>
                  <a:tcPr/>
                </a:tc>
                <a:tc>
                  <a:txBody>
                    <a:bodyPr/>
                    <a:lstStyle/>
                    <a:p>
                      <a:r>
                        <a:rPr lang="en-GB" sz="1400" dirty="0"/>
                        <a:t>Diabetes Rate (%)</a:t>
                      </a:r>
                    </a:p>
                  </a:txBody>
                  <a:tcPr/>
                </a:tc>
                <a:extLst>
                  <a:ext uri="{0D108BD9-81ED-4DB2-BD59-A6C34878D82A}">
                    <a16:rowId xmlns:a16="http://schemas.microsoft.com/office/drawing/2014/main" val="1358384638"/>
                  </a:ext>
                </a:extLst>
              </a:tr>
              <a:tr h="372941">
                <a:tc>
                  <a:txBody>
                    <a:bodyPr/>
                    <a:lstStyle/>
                    <a:p>
                      <a:r>
                        <a:rPr lang="en-GB" sz="1400" dirty="0"/>
                        <a:t>0</a:t>
                      </a:r>
                    </a:p>
                  </a:txBody>
                  <a:tcPr/>
                </a:tc>
                <a:tc>
                  <a:txBody>
                    <a:bodyPr/>
                    <a:lstStyle/>
                    <a:p>
                      <a:r>
                        <a:rPr lang="en-GB" sz="1400" dirty="0"/>
                        <a:t>31.7</a:t>
                      </a:r>
                    </a:p>
                  </a:txBody>
                  <a:tcPr/>
                </a:tc>
                <a:extLst>
                  <a:ext uri="{0D108BD9-81ED-4DB2-BD59-A6C34878D82A}">
                    <a16:rowId xmlns:a16="http://schemas.microsoft.com/office/drawing/2014/main" val="3186682460"/>
                  </a:ext>
                </a:extLst>
              </a:tr>
              <a:tr h="372941">
                <a:tc>
                  <a:txBody>
                    <a:bodyPr/>
                    <a:lstStyle/>
                    <a:p>
                      <a:r>
                        <a:rPr lang="en-GB" sz="1400" dirty="0"/>
                        <a:t>1-2</a:t>
                      </a:r>
                    </a:p>
                  </a:txBody>
                  <a:tcPr/>
                </a:tc>
                <a:tc>
                  <a:txBody>
                    <a:bodyPr/>
                    <a:lstStyle/>
                    <a:p>
                      <a:r>
                        <a:rPr lang="en-GB" sz="1400" dirty="0"/>
                        <a:t>19.9</a:t>
                      </a:r>
                    </a:p>
                  </a:txBody>
                  <a:tcPr/>
                </a:tc>
                <a:extLst>
                  <a:ext uri="{0D108BD9-81ED-4DB2-BD59-A6C34878D82A}">
                    <a16:rowId xmlns:a16="http://schemas.microsoft.com/office/drawing/2014/main" val="1883426059"/>
                  </a:ext>
                </a:extLst>
              </a:tr>
              <a:tr h="372941">
                <a:tc>
                  <a:txBody>
                    <a:bodyPr/>
                    <a:lstStyle/>
                    <a:p>
                      <a:r>
                        <a:rPr lang="en-GB" sz="1400" dirty="0"/>
                        <a:t>3-4</a:t>
                      </a:r>
                    </a:p>
                  </a:txBody>
                  <a:tcPr/>
                </a:tc>
                <a:tc>
                  <a:txBody>
                    <a:bodyPr/>
                    <a:lstStyle/>
                    <a:p>
                      <a:r>
                        <a:rPr lang="en-GB" sz="1400" dirty="0"/>
                        <a:t>34.3</a:t>
                      </a:r>
                    </a:p>
                  </a:txBody>
                  <a:tcPr/>
                </a:tc>
                <a:extLst>
                  <a:ext uri="{0D108BD9-81ED-4DB2-BD59-A6C34878D82A}">
                    <a16:rowId xmlns:a16="http://schemas.microsoft.com/office/drawing/2014/main" val="2545528390"/>
                  </a:ext>
                </a:extLst>
              </a:tr>
              <a:tr h="372941">
                <a:tc>
                  <a:txBody>
                    <a:bodyPr/>
                    <a:lstStyle/>
                    <a:p>
                      <a:r>
                        <a:rPr lang="en-GB" sz="1400" dirty="0"/>
                        <a:t>5+</a:t>
                      </a:r>
                    </a:p>
                  </a:txBody>
                  <a:tcPr/>
                </a:tc>
                <a:tc>
                  <a:txBody>
                    <a:bodyPr/>
                    <a:lstStyle/>
                    <a:p>
                      <a:r>
                        <a:rPr lang="en-GB" sz="1400" dirty="0"/>
                        <a:t>47.9</a:t>
                      </a:r>
                    </a:p>
                  </a:txBody>
                  <a:tcPr/>
                </a:tc>
                <a:extLst>
                  <a:ext uri="{0D108BD9-81ED-4DB2-BD59-A6C34878D82A}">
                    <a16:rowId xmlns:a16="http://schemas.microsoft.com/office/drawing/2014/main" val="2413939171"/>
                  </a:ext>
                </a:extLst>
              </a:tr>
            </a:tbl>
          </a:graphicData>
        </a:graphic>
      </p:graphicFrame>
      <p:pic>
        <p:nvPicPr>
          <p:cNvPr id="18" name="Audio 17">
            <a:extLst>
              <a:ext uri="{FF2B5EF4-FFF2-40B4-BE49-F238E27FC236}">
                <a16:creationId xmlns:a16="http://schemas.microsoft.com/office/drawing/2014/main" id="{0FCAAA89-EA46-03A4-9AC1-FF4504ACD15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16822789"/>
      </p:ext>
    </p:extLst>
  </p:cSld>
  <p:clrMapOvr>
    <a:masterClrMapping/>
  </p:clrMapOvr>
  <mc:AlternateContent xmlns:mc="http://schemas.openxmlformats.org/markup-compatibility/2006">
    <mc:Choice xmlns:p14="http://schemas.microsoft.com/office/powerpoint/2010/main" Requires="p14">
      <p:transition spd="slow" p14:dur="2000" advTm="72672"/>
    </mc:Choice>
    <mc:Fallback>
      <p:transition spd="slow" advTm="726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260D053B-A40A-3228-B6D5-3371B9EE2E56}"/>
              </a:ext>
            </a:extLst>
          </p:cNvPr>
          <p:cNvSpPr>
            <a:spLocks noGrp="1"/>
          </p:cNvSpPr>
          <p:nvPr>
            <p:ph type="subTitle" idx="1"/>
          </p:nvPr>
        </p:nvSpPr>
        <p:spPr>
          <a:xfrm>
            <a:off x="314848" y="2235067"/>
            <a:ext cx="11562303" cy="2387865"/>
          </a:xfrm>
        </p:spPr>
        <p:txBody>
          <a:bodyPr anchor="ctr"/>
          <a:lstStyle/>
          <a:p>
            <a:r>
              <a:rPr lang="en-US" dirty="0"/>
              <a:t>INFERENTIAL STATISTICS</a:t>
            </a:r>
          </a:p>
        </p:txBody>
      </p:sp>
      <p:sp>
        <p:nvSpPr>
          <p:cNvPr id="3" name="Slide Number Placeholder 2">
            <a:extLst>
              <a:ext uri="{FF2B5EF4-FFF2-40B4-BE49-F238E27FC236}">
                <a16:creationId xmlns:a16="http://schemas.microsoft.com/office/drawing/2014/main" id="{A6A971A9-0C5C-DDFC-67F9-2E5A55F12F67}"/>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12</a:t>
            </a:fld>
            <a:endParaRPr lang="en-US" dirty="0"/>
          </a:p>
        </p:txBody>
      </p:sp>
      <p:pic>
        <p:nvPicPr>
          <p:cNvPr id="8" name="Audio 7">
            <a:extLst>
              <a:ext uri="{FF2B5EF4-FFF2-40B4-BE49-F238E27FC236}">
                <a16:creationId xmlns:a16="http://schemas.microsoft.com/office/drawing/2014/main" id="{0C6795FF-EE9C-F259-7953-6C51DEF9417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97193754"/>
      </p:ext>
    </p:extLst>
  </p:cSld>
  <p:clrMapOvr>
    <a:masterClrMapping/>
  </p:clrMapOvr>
  <mc:AlternateContent xmlns:mc="http://schemas.openxmlformats.org/markup-compatibility/2006">
    <mc:Choice xmlns:p14="http://schemas.microsoft.com/office/powerpoint/2010/main" Requires="p14">
      <p:transition spd="slow" p14:dur="2000" advTm="3989"/>
    </mc:Choice>
    <mc:Fallback>
      <p:transition spd="slow" advTm="39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EB0A2D-EB03-7006-7644-59B4CC1B9B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0C6E9EB-0B7E-30F3-61FC-32D9A2884DDC}"/>
              </a:ext>
            </a:extLst>
          </p:cNvPr>
          <p:cNvSpPr>
            <a:spLocks noGrp="1"/>
          </p:cNvSpPr>
          <p:nvPr>
            <p:ph type="title"/>
          </p:nvPr>
        </p:nvSpPr>
        <p:spPr>
          <a:xfrm>
            <a:off x="741680" y="430482"/>
            <a:ext cx="10500989" cy="1327464"/>
          </a:xfrm>
        </p:spPr>
        <p:txBody>
          <a:bodyPr/>
          <a:lstStyle/>
          <a:p>
            <a:r>
              <a:rPr lang="en-US" sz="2800" dirty="0"/>
              <a:t>Is there a significant difference in glucose levels between those with and without diabetes?</a:t>
            </a:r>
          </a:p>
        </p:txBody>
      </p:sp>
      <p:sp>
        <p:nvSpPr>
          <p:cNvPr id="4" name="Content Placeholder 3">
            <a:extLst>
              <a:ext uri="{FF2B5EF4-FFF2-40B4-BE49-F238E27FC236}">
                <a16:creationId xmlns:a16="http://schemas.microsoft.com/office/drawing/2014/main" id="{142A83F5-9FE3-EFA8-F1E4-1A0E251A7215}"/>
              </a:ext>
            </a:extLst>
          </p:cNvPr>
          <p:cNvSpPr>
            <a:spLocks noGrp="1"/>
          </p:cNvSpPr>
          <p:nvPr>
            <p:ph sz="quarter" idx="36"/>
          </p:nvPr>
        </p:nvSpPr>
        <p:spPr>
          <a:xfrm>
            <a:off x="441877" y="2311323"/>
            <a:ext cx="5654123" cy="3914875"/>
          </a:xfrm>
        </p:spPr>
        <p:txBody>
          <a:bodyPr/>
          <a:lstStyle/>
          <a:p>
            <a:pPr marL="285750" indent="-285750">
              <a:buFont typeface="Arial" panose="020B0604020202020204" pitchFamily="34" charset="0"/>
              <a:buChar char="•"/>
            </a:pPr>
            <a:r>
              <a:rPr lang="en-GB" dirty="0"/>
              <a:t>Glucose levels – a continuous variable</a:t>
            </a:r>
          </a:p>
          <a:p>
            <a:pPr marL="285750" indent="-285750">
              <a:buFont typeface="Arial" panose="020B0604020202020204" pitchFamily="34" charset="0"/>
              <a:buChar char="•"/>
            </a:pPr>
            <a:r>
              <a:rPr lang="en-GB" dirty="0"/>
              <a:t>Diabetes diagnosis – a categorical variable</a:t>
            </a:r>
          </a:p>
          <a:p>
            <a:pPr marL="285750" indent="-285750">
              <a:buFont typeface="Arial" panose="020B0604020202020204" pitchFamily="34" charset="0"/>
              <a:buChar char="•"/>
            </a:pPr>
            <a:endParaRPr lang="en-GB" dirty="0"/>
          </a:p>
          <a:p>
            <a:r>
              <a:rPr lang="en-GB" dirty="0"/>
              <a:t>Test of normality of glucose levels:</a:t>
            </a:r>
          </a:p>
          <a:p>
            <a:pPr lvl="1"/>
            <a:r>
              <a:rPr lang="en-GB" dirty="0"/>
              <a:t>Shapiro-Wilk: </a:t>
            </a:r>
          </a:p>
          <a:p>
            <a:pPr marL="285750" indent="-285750">
              <a:buFont typeface="Arial" panose="020B0604020202020204" pitchFamily="34" charset="0"/>
              <a:buChar char="•"/>
            </a:pPr>
            <a:endParaRPr lang="en-GB" sz="1400" dirty="0"/>
          </a:p>
        </p:txBody>
      </p:sp>
      <p:sp>
        <p:nvSpPr>
          <p:cNvPr id="5" name="Slide Number Placeholder 4">
            <a:extLst>
              <a:ext uri="{FF2B5EF4-FFF2-40B4-BE49-F238E27FC236}">
                <a16:creationId xmlns:a16="http://schemas.microsoft.com/office/drawing/2014/main" id="{06125B13-8D05-914D-6321-C6D800557481}"/>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13</a:t>
            </a:fld>
            <a:endParaRPr lang="en-US" dirty="0"/>
          </a:p>
        </p:txBody>
      </p:sp>
      <p:pic>
        <p:nvPicPr>
          <p:cNvPr id="7" name="Picture 6" descr="A graph of diabetes level&#10;&#10;AI-generated content may be incorrect.">
            <a:extLst>
              <a:ext uri="{FF2B5EF4-FFF2-40B4-BE49-F238E27FC236}">
                <a16:creationId xmlns:a16="http://schemas.microsoft.com/office/drawing/2014/main" id="{B6E90764-4AC1-BE65-E3C3-3B31027D4CBD}"/>
              </a:ext>
            </a:extLst>
          </p:cNvPr>
          <p:cNvPicPr>
            <a:picLocks noChangeAspect="1"/>
          </p:cNvPicPr>
          <p:nvPr/>
        </p:nvPicPr>
        <p:blipFill>
          <a:blip r:embed="rId5"/>
          <a:stretch>
            <a:fillRect/>
          </a:stretch>
        </p:blipFill>
        <p:spPr>
          <a:xfrm>
            <a:off x="7025592" y="2311323"/>
            <a:ext cx="4230758" cy="3881720"/>
          </a:xfrm>
          <a:prstGeom prst="rect">
            <a:avLst/>
          </a:prstGeom>
        </p:spPr>
      </p:pic>
      <p:graphicFrame>
        <p:nvGraphicFramePr>
          <p:cNvPr id="8" name="Table 7">
            <a:extLst>
              <a:ext uri="{FF2B5EF4-FFF2-40B4-BE49-F238E27FC236}">
                <a16:creationId xmlns:a16="http://schemas.microsoft.com/office/drawing/2014/main" id="{859549CD-1DC3-9977-91AB-466D932B8E63}"/>
              </a:ext>
            </a:extLst>
          </p:cNvPr>
          <p:cNvGraphicFramePr>
            <a:graphicFrameLocks noGrp="1"/>
          </p:cNvGraphicFramePr>
          <p:nvPr>
            <p:extLst>
              <p:ext uri="{D42A27DB-BD31-4B8C-83A1-F6EECF244321}">
                <p14:modId xmlns:p14="http://schemas.microsoft.com/office/powerpoint/2010/main" val="383597755"/>
              </p:ext>
            </p:extLst>
          </p:nvPr>
        </p:nvGraphicFramePr>
        <p:xfrm>
          <a:off x="1315421" y="4649980"/>
          <a:ext cx="3169844" cy="1341120"/>
        </p:xfrm>
        <a:graphic>
          <a:graphicData uri="http://schemas.openxmlformats.org/drawingml/2006/table">
            <a:tbl>
              <a:tblPr firstRow="1" bandRow="1">
                <a:tableStyleId>{7DF18680-E054-41AD-8BC1-D1AEF772440D}</a:tableStyleId>
              </a:tblPr>
              <a:tblGrid>
                <a:gridCol w="953710">
                  <a:extLst>
                    <a:ext uri="{9D8B030D-6E8A-4147-A177-3AD203B41FA5}">
                      <a16:colId xmlns:a16="http://schemas.microsoft.com/office/drawing/2014/main" val="3356168078"/>
                    </a:ext>
                  </a:extLst>
                </a:gridCol>
                <a:gridCol w="926145">
                  <a:extLst>
                    <a:ext uri="{9D8B030D-6E8A-4147-A177-3AD203B41FA5}">
                      <a16:colId xmlns:a16="http://schemas.microsoft.com/office/drawing/2014/main" val="2696975516"/>
                    </a:ext>
                  </a:extLst>
                </a:gridCol>
                <a:gridCol w="1289989">
                  <a:extLst>
                    <a:ext uri="{9D8B030D-6E8A-4147-A177-3AD203B41FA5}">
                      <a16:colId xmlns:a16="http://schemas.microsoft.com/office/drawing/2014/main" val="3900783045"/>
                    </a:ext>
                  </a:extLst>
                </a:gridCol>
              </a:tblGrid>
              <a:tr h="295030">
                <a:tc>
                  <a:txBody>
                    <a:bodyPr/>
                    <a:lstStyle/>
                    <a:p>
                      <a:r>
                        <a:rPr lang="en-GB" sz="1400" dirty="0"/>
                        <a:t>Group</a:t>
                      </a:r>
                    </a:p>
                  </a:txBody>
                  <a:tcPr/>
                </a:tc>
                <a:tc>
                  <a:txBody>
                    <a:bodyPr/>
                    <a:lstStyle/>
                    <a:p>
                      <a:r>
                        <a:rPr lang="en-GB" sz="1400" dirty="0"/>
                        <a:t>W</a:t>
                      </a:r>
                    </a:p>
                  </a:txBody>
                  <a:tcPr/>
                </a:tc>
                <a:tc>
                  <a:txBody>
                    <a:bodyPr/>
                    <a:lstStyle/>
                    <a:p>
                      <a:r>
                        <a:rPr lang="en-GB" sz="1400" dirty="0"/>
                        <a:t>P-value</a:t>
                      </a:r>
                    </a:p>
                  </a:txBody>
                  <a:tcPr/>
                </a:tc>
                <a:extLst>
                  <a:ext uri="{0D108BD9-81ED-4DB2-BD59-A6C34878D82A}">
                    <a16:rowId xmlns:a16="http://schemas.microsoft.com/office/drawing/2014/main" val="2366567422"/>
                  </a:ext>
                </a:extLst>
              </a:tr>
              <a:tr h="422843">
                <a:tc>
                  <a:txBody>
                    <a:bodyPr/>
                    <a:lstStyle/>
                    <a:p>
                      <a:r>
                        <a:rPr lang="en-GB" sz="1400" dirty="0"/>
                        <a:t>With Diabetes</a:t>
                      </a:r>
                    </a:p>
                  </a:txBody>
                  <a:tcPr/>
                </a:tc>
                <a:tc>
                  <a:txBody>
                    <a:bodyPr/>
                    <a:lstStyle/>
                    <a:p>
                      <a:r>
                        <a:rPr lang="en-GB" sz="1400" dirty="0"/>
                        <a:t>0.97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p&lt;0.001</a:t>
                      </a:r>
                    </a:p>
                  </a:txBody>
                  <a:tcPr/>
                </a:tc>
                <a:extLst>
                  <a:ext uri="{0D108BD9-81ED-4DB2-BD59-A6C34878D82A}">
                    <a16:rowId xmlns:a16="http://schemas.microsoft.com/office/drawing/2014/main" val="1529621986"/>
                  </a:ext>
                </a:extLst>
              </a:tr>
              <a:tr h="388557">
                <a:tc>
                  <a:txBody>
                    <a:bodyPr/>
                    <a:lstStyle/>
                    <a:p>
                      <a:r>
                        <a:rPr lang="en-GB" sz="1400" dirty="0"/>
                        <a:t>Without diabetes</a:t>
                      </a:r>
                    </a:p>
                  </a:txBody>
                  <a:tcPr/>
                </a:tc>
                <a:tc>
                  <a:txBody>
                    <a:bodyPr/>
                    <a:lstStyle/>
                    <a:p>
                      <a:r>
                        <a:rPr lang="en-GB" sz="1400" dirty="0"/>
                        <a:t>0.97</a:t>
                      </a:r>
                    </a:p>
                  </a:txBody>
                  <a:tcPr/>
                </a:tc>
                <a:tc>
                  <a:txBody>
                    <a:bodyPr/>
                    <a:lstStyle/>
                    <a:p>
                      <a:r>
                        <a:rPr lang="en-GB" sz="1400" dirty="0"/>
                        <a:t>p&lt;0.001</a:t>
                      </a:r>
                    </a:p>
                  </a:txBody>
                  <a:tcPr/>
                </a:tc>
                <a:extLst>
                  <a:ext uri="{0D108BD9-81ED-4DB2-BD59-A6C34878D82A}">
                    <a16:rowId xmlns:a16="http://schemas.microsoft.com/office/drawing/2014/main" val="2792244504"/>
                  </a:ext>
                </a:extLst>
              </a:tr>
            </a:tbl>
          </a:graphicData>
        </a:graphic>
      </p:graphicFrame>
      <p:pic>
        <p:nvPicPr>
          <p:cNvPr id="14" name="Audio 13">
            <a:extLst>
              <a:ext uri="{FF2B5EF4-FFF2-40B4-BE49-F238E27FC236}">
                <a16:creationId xmlns:a16="http://schemas.microsoft.com/office/drawing/2014/main" id="{C1F7CB7A-BF0C-B5F4-F7A9-B415E24D3C4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14628855"/>
      </p:ext>
    </p:extLst>
  </p:cSld>
  <p:clrMapOvr>
    <a:masterClrMapping/>
  </p:clrMapOvr>
  <mc:AlternateContent xmlns:mc="http://schemas.openxmlformats.org/markup-compatibility/2006">
    <mc:Choice xmlns:p14="http://schemas.microsoft.com/office/powerpoint/2010/main" Requires="p14">
      <p:transition spd="slow" p14:dur="2000" advTm="56394"/>
    </mc:Choice>
    <mc:Fallback>
      <p:transition spd="slow" advTm="563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F49C0C-9DB9-6F96-62FD-A09EBD59C54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54759C-B72A-81DD-F739-E500998D613E}"/>
              </a:ext>
            </a:extLst>
          </p:cNvPr>
          <p:cNvSpPr>
            <a:spLocks noGrp="1"/>
          </p:cNvSpPr>
          <p:nvPr>
            <p:ph type="title"/>
          </p:nvPr>
        </p:nvSpPr>
        <p:spPr>
          <a:xfrm>
            <a:off x="741680" y="430482"/>
            <a:ext cx="10500989" cy="1327464"/>
          </a:xfrm>
        </p:spPr>
        <p:txBody>
          <a:bodyPr/>
          <a:lstStyle/>
          <a:p>
            <a:r>
              <a:rPr lang="en-US" sz="2800" dirty="0"/>
              <a:t>Is there a significant difference in glucose levels between those with and without diabetes?</a:t>
            </a:r>
          </a:p>
        </p:txBody>
      </p:sp>
      <p:sp>
        <p:nvSpPr>
          <p:cNvPr id="4" name="Content Placeholder 3">
            <a:extLst>
              <a:ext uri="{FF2B5EF4-FFF2-40B4-BE49-F238E27FC236}">
                <a16:creationId xmlns:a16="http://schemas.microsoft.com/office/drawing/2014/main" id="{5EB7AB59-223A-A96F-4E5D-CBC190CA5611}"/>
              </a:ext>
            </a:extLst>
          </p:cNvPr>
          <p:cNvSpPr>
            <a:spLocks noGrp="1"/>
          </p:cNvSpPr>
          <p:nvPr>
            <p:ph sz="quarter" idx="36"/>
          </p:nvPr>
        </p:nvSpPr>
        <p:spPr>
          <a:xfrm>
            <a:off x="441877" y="2311323"/>
            <a:ext cx="5654123" cy="3914875"/>
          </a:xfrm>
        </p:spPr>
        <p:txBody>
          <a:bodyPr/>
          <a:lstStyle/>
          <a:p>
            <a:r>
              <a:rPr lang="en-GB" dirty="0"/>
              <a:t>Hypotheses:</a:t>
            </a:r>
          </a:p>
          <a:p>
            <a:pPr lvl="1"/>
            <a:r>
              <a:rPr lang="en-GB" dirty="0"/>
              <a:t>H</a:t>
            </a:r>
            <a:r>
              <a:rPr lang="en-GB" baseline="-25000" dirty="0"/>
              <a:t>0</a:t>
            </a:r>
            <a:r>
              <a:rPr lang="en-GB" dirty="0"/>
              <a:t> – There is no significant difference in glucose levels between individuals with and without diabetes.</a:t>
            </a:r>
          </a:p>
          <a:p>
            <a:pPr lvl="1"/>
            <a:r>
              <a:rPr lang="en-GB" dirty="0"/>
              <a:t>H</a:t>
            </a:r>
            <a:r>
              <a:rPr lang="en-GB" baseline="-25000" dirty="0"/>
              <a:t>1</a:t>
            </a:r>
            <a:r>
              <a:rPr lang="en-GB" dirty="0"/>
              <a:t> - There is a significant difference in glucose levels between individuals with and without diabetes.</a:t>
            </a:r>
          </a:p>
          <a:p>
            <a:pPr marL="285750" indent="-285750">
              <a:buFont typeface="Arial" panose="020B0604020202020204" pitchFamily="34" charset="0"/>
              <a:buChar char="•"/>
            </a:pPr>
            <a:endParaRPr lang="en-GB" sz="1400" dirty="0"/>
          </a:p>
        </p:txBody>
      </p:sp>
      <p:sp>
        <p:nvSpPr>
          <p:cNvPr id="5" name="Slide Number Placeholder 4">
            <a:extLst>
              <a:ext uri="{FF2B5EF4-FFF2-40B4-BE49-F238E27FC236}">
                <a16:creationId xmlns:a16="http://schemas.microsoft.com/office/drawing/2014/main" id="{7EF37FA1-AD0B-4B73-930F-3FBC596D35D3}"/>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14</a:t>
            </a:fld>
            <a:endParaRPr lang="en-US" dirty="0"/>
          </a:p>
        </p:txBody>
      </p:sp>
      <p:graphicFrame>
        <p:nvGraphicFramePr>
          <p:cNvPr id="6" name="Table 5">
            <a:extLst>
              <a:ext uri="{FF2B5EF4-FFF2-40B4-BE49-F238E27FC236}">
                <a16:creationId xmlns:a16="http://schemas.microsoft.com/office/drawing/2014/main" id="{4D3BFDEE-D287-0E86-E302-E673D07AAF90}"/>
              </a:ext>
            </a:extLst>
          </p:cNvPr>
          <p:cNvGraphicFramePr>
            <a:graphicFrameLocks noGrp="1"/>
          </p:cNvGraphicFramePr>
          <p:nvPr>
            <p:extLst>
              <p:ext uri="{D42A27DB-BD31-4B8C-83A1-F6EECF244321}">
                <p14:modId xmlns:p14="http://schemas.microsoft.com/office/powerpoint/2010/main" val="2090493107"/>
              </p:ext>
            </p:extLst>
          </p:nvPr>
        </p:nvGraphicFramePr>
        <p:xfrm>
          <a:off x="6323423" y="2858644"/>
          <a:ext cx="5446600" cy="1560285"/>
        </p:xfrm>
        <a:graphic>
          <a:graphicData uri="http://schemas.openxmlformats.org/drawingml/2006/table">
            <a:tbl>
              <a:tblPr firstRow="1" bandRow="1">
                <a:tableStyleId>{7DF18680-E054-41AD-8BC1-D1AEF772440D}</a:tableStyleId>
              </a:tblPr>
              <a:tblGrid>
                <a:gridCol w="1089320">
                  <a:extLst>
                    <a:ext uri="{9D8B030D-6E8A-4147-A177-3AD203B41FA5}">
                      <a16:colId xmlns:a16="http://schemas.microsoft.com/office/drawing/2014/main" val="3356168078"/>
                    </a:ext>
                  </a:extLst>
                </a:gridCol>
                <a:gridCol w="1089320">
                  <a:extLst>
                    <a:ext uri="{9D8B030D-6E8A-4147-A177-3AD203B41FA5}">
                      <a16:colId xmlns:a16="http://schemas.microsoft.com/office/drawing/2014/main" val="2696975516"/>
                    </a:ext>
                  </a:extLst>
                </a:gridCol>
                <a:gridCol w="1089320">
                  <a:extLst>
                    <a:ext uri="{9D8B030D-6E8A-4147-A177-3AD203B41FA5}">
                      <a16:colId xmlns:a16="http://schemas.microsoft.com/office/drawing/2014/main" val="291953671"/>
                    </a:ext>
                  </a:extLst>
                </a:gridCol>
                <a:gridCol w="1089320">
                  <a:extLst>
                    <a:ext uri="{9D8B030D-6E8A-4147-A177-3AD203B41FA5}">
                      <a16:colId xmlns:a16="http://schemas.microsoft.com/office/drawing/2014/main" val="1468900351"/>
                    </a:ext>
                  </a:extLst>
                </a:gridCol>
                <a:gridCol w="1089320">
                  <a:extLst>
                    <a:ext uri="{9D8B030D-6E8A-4147-A177-3AD203B41FA5}">
                      <a16:colId xmlns:a16="http://schemas.microsoft.com/office/drawing/2014/main" val="3900783045"/>
                    </a:ext>
                  </a:extLst>
                </a:gridCol>
              </a:tblGrid>
              <a:tr h="520095">
                <a:tc>
                  <a:txBody>
                    <a:bodyPr/>
                    <a:lstStyle/>
                    <a:p>
                      <a:r>
                        <a:rPr lang="en-GB" sz="1200" dirty="0"/>
                        <a:t>Group</a:t>
                      </a:r>
                    </a:p>
                  </a:txBody>
                  <a:tcPr/>
                </a:tc>
                <a:tc>
                  <a:txBody>
                    <a:bodyPr/>
                    <a:lstStyle/>
                    <a:p>
                      <a:r>
                        <a:rPr lang="en-GB" sz="1200" dirty="0"/>
                        <a:t>Mean Glucose</a:t>
                      </a:r>
                    </a:p>
                  </a:txBody>
                  <a:tcPr/>
                </a:tc>
                <a:tc>
                  <a:txBody>
                    <a:bodyPr/>
                    <a:lstStyle/>
                    <a:p>
                      <a:r>
                        <a:rPr lang="en-GB" sz="1200" dirty="0"/>
                        <a:t>T(</a:t>
                      </a:r>
                      <a:r>
                        <a:rPr lang="en-GB" sz="1200" dirty="0" err="1"/>
                        <a:t>df</a:t>
                      </a:r>
                      <a:r>
                        <a:rPr lang="en-GB" sz="1200" dirty="0"/>
                        <a:t>)</a:t>
                      </a:r>
                    </a:p>
                  </a:txBody>
                  <a:tcPr/>
                </a:tc>
                <a:tc>
                  <a:txBody>
                    <a:bodyPr/>
                    <a:lstStyle/>
                    <a:p>
                      <a:r>
                        <a:rPr lang="en-GB" sz="1200" dirty="0"/>
                        <a:t>95% CI</a:t>
                      </a:r>
                    </a:p>
                  </a:txBody>
                  <a:tcPr/>
                </a:tc>
                <a:tc>
                  <a:txBody>
                    <a:bodyPr/>
                    <a:lstStyle/>
                    <a:p>
                      <a:r>
                        <a:rPr lang="en-GB" sz="1200" dirty="0"/>
                        <a:t>P-value</a:t>
                      </a:r>
                    </a:p>
                  </a:txBody>
                  <a:tcPr/>
                </a:tc>
                <a:extLst>
                  <a:ext uri="{0D108BD9-81ED-4DB2-BD59-A6C34878D82A}">
                    <a16:rowId xmlns:a16="http://schemas.microsoft.com/office/drawing/2014/main" val="2366567422"/>
                  </a:ext>
                </a:extLst>
              </a:tr>
              <a:tr h="520095">
                <a:tc>
                  <a:txBody>
                    <a:bodyPr/>
                    <a:lstStyle/>
                    <a:p>
                      <a:r>
                        <a:rPr lang="en-GB" sz="1200" dirty="0"/>
                        <a:t>Non-diabetics (0)</a:t>
                      </a:r>
                    </a:p>
                  </a:txBody>
                  <a:tcPr/>
                </a:tc>
                <a:tc>
                  <a:txBody>
                    <a:bodyPr/>
                    <a:lstStyle/>
                    <a:p>
                      <a:r>
                        <a:rPr lang="en-GB" sz="1200" dirty="0"/>
                        <a:t>111.13</a:t>
                      </a:r>
                    </a:p>
                  </a:txBody>
                  <a:tcPr/>
                </a:tc>
                <a:tc>
                  <a:txBody>
                    <a:bodyPr/>
                    <a:lstStyle/>
                    <a:p>
                      <a:endParaRPr lang="en-GB" sz="1200" dirty="0"/>
                    </a:p>
                  </a:txBody>
                  <a:tcPr/>
                </a:tc>
                <a:tc>
                  <a:txBody>
                    <a:bodyPr/>
                    <a:lstStyle/>
                    <a:p>
                      <a:endParaRPr lang="en-GB" sz="1200"/>
                    </a:p>
                  </a:txBody>
                  <a:tcPr/>
                </a:tc>
                <a:tc>
                  <a:txBody>
                    <a:bodyPr/>
                    <a:lstStyle/>
                    <a:p>
                      <a:endParaRPr lang="en-GB" sz="1200" dirty="0"/>
                    </a:p>
                  </a:txBody>
                  <a:tcPr/>
                </a:tc>
                <a:extLst>
                  <a:ext uri="{0D108BD9-81ED-4DB2-BD59-A6C34878D82A}">
                    <a16:rowId xmlns:a16="http://schemas.microsoft.com/office/drawing/2014/main" val="1529621986"/>
                  </a:ext>
                </a:extLst>
              </a:tr>
              <a:tr h="520095">
                <a:tc>
                  <a:txBody>
                    <a:bodyPr/>
                    <a:lstStyle/>
                    <a:p>
                      <a:r>
                        <a:rPr lang="en-GB" sz="1200" dirty="0"/>
                        <a:t>Diabetics (1)</a:t>
                      </a:r>
                    </a:p>
                  </a:txBody>
                  <a:tcPr/>
                </a:tc>
                <a:tc>
                  <a:txBody>
                    <a:bodyPr/>
                    <a:lstStyle/>
                    <a:p>
                      <a:r>
                        <a:rPr lang="en-GB" sz="1200" dirty="0"/>
                        <a:t>142.76</a:t>
                      </a:r>
                    </a:p>
                  </a:txBody>
                  <a:tcPr/>
                </a:tc>
                <a:tc>
                  <a:txBody>
                    <a:bodyPr/>
                    <a:lstStyle/>
                    <a:p>
                      <a:r>
                        <a:rPr lang="en-GB" sz="1200" dirty="0"/>
                        <a:t>t(433.19) = -14.28</a:t>
                      </a:r>
                    </a:p>
                  </a:txBody>
                  <a:tcPr/>
                </a:tc>
                <a:tc>
                  <a:txBody>
                    <a:bodyPr/>
                    <a:lstStyle/>
                    <a:p>
                      <a:r>
                        <a:rPr lang="en-GB" sz="1200" dirty="0"/>
                        <a:t>(-35.98, -27.27)</a:t>
                      </a:r>
                    </a:p>
                  </a:txBody>
                  <a:tcPr/>
                </a:tc>
                <a:tc>
                  <a:txBody>
                    <a:bodyPr/>
                    <a:lstStyle/>
                    <a:p>
                      <a:r>
                        <a:rPr lang="en-GB" sz="1200" dirty="0"/>
                        <a:t>p&lt;0.001</a:t>
                      </a:r>
                    </a:p>
                  </a:txBody>
                  <a:tcPr/>
                </a:tc>
                <a:extLst>
                  <a:ext uri="{0D108BD9-81ED-4DB2-BD59-A6C34878D82A}">
                    <a16:rowId xmlns:a16="http://schemas.microsoft.com/office/drawing/2014/main" val="2792244504"/>
                  </a:ext>
                </a:extLst>
              </a:tr>
            </a:tbl>
          </a:graphicData>
        </a:graphic>
      </p:graphicFrame>
      <p:pic>
        <p:nvPicPr>
          <p:cNvPr id="10" name="Audio 9">
            <a:extLst>
              <a:ext uri="{FF2B5EF4-FFF2-40B4-BE49-F238E27FC236}">
                <a16:creationId xmlns:a16="http://schemas.microsoft.com/office/drawing/2014/main" id="{54CEA376-8D93-F0E9-2259-62B80A6B4D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28770373"/>
      </p:ext>
    </p:extLst>
  </p:cSld>
  <p:clrMapOvr>
    <a:masterClrMapping/>
  </p:clrMapOvr>
  <mc:AlternateContent xmlns:mc="http://schemas.openxmlformats.org/markup-compatibility/2006">
    <mc:Choice xmlns:p14="http://schemas.microsoft.com/office/powerpoint/2010/main" Requires="p14">
      <p:transition spd="slow" p14:dur="2000" advTm="52320"/>
    </mc:Choice>
    <mc:Fallback>
      <p:transition spd="slow" advTm="52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17C6B9-5B01-6669-2CB4-391BB95B18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88FE36-09E4-FF21-EF0C-00339C9D5CBD}"/>
              </a:ext>
            </a:extLst>
          </p:cNvPr>
          <p:cNvSpPr>
            <a:spLocks noGrp="1"/>
          </p:cNvSpPr>
          <p:nvPr>
            <p:ph type="title"/>
          </p:nvPr>
        </p:nvSpPr>
        <p:spPr>
          <a:xfrm>
            <a:off x="741680" y="430482"/>
            <a:ext cx="10500989" cy="1327464"/>
          </a:xfrm>
        </p:spPr>
        <p:txBody>
          <a:bodyPr/>
          <a:lstStyle/>
          <a:p>
            <a:r>
              <a:rPr lang="en-US" sz="2800" dirty="0"/>
              <a:t>Is there a significant difference in the number of pregnancies between those with and without diabetes?</a:t>
            </a:r>
          </a:p>
        </p:txBody>
      </p:sp>
      <p:sp>
        <p:nvSpPr>
          <p:cNvPr id="4" name="Content Placeholder 3">
            <a:extLst>
              <a:ext uri="{FF2B5EF4-FFF2-40B4-BE49-F238E27FC236}">
                <a16:creationId xmlns:a16="http://schemas.microsoft.com/office/drawing/2014/main" id="{1E09373E-8B43-FCA4-76CA-D6607ADA15E5}"/>
              </a:ext>
            </a:extLst>
          </p:cNvPr>
          <p:cNvSpPr>
            <a:spLocks noGrp="1"/>
          </p:cNvSpPr>
          <p:nvPr>
            <p:ph sz="quarter" idx="36"/>
          </p:nvPr>
        </p:nvSpPr>
        <p:spPr>
          <a:xfrm>
            <a:off x="441877" y="2311323"/>
            <a:ext cx="5654123" cy="3914875"/>
          </a:xfrm>
        </p:spPr>
        <p:txBody>
          <a:bodyPr/>
          <a:lstStyle/>
          <a:p>
            <a:pPr marL="285750" indent="-285750">
              <a:buFont typeface="Arial" panose="020B0604020202020204" pitchFamily="34" charset="0"/>
              <a:buChar char="•"/>
            </a:pPr>
            <a:r>
              <a:rPr lang="en-GB" dirty="0"/>
              <a:t>Number of pregnancies– a continuous variable</a:t>
            </a:r>
          </a:p>
          <a:p>
            <a:pPr marL="285750" indent="-285750">
              <a:buFont typeface="Arial" panose="020B0604020202020204" pitchFamily="34" charset="0"/>
              <a:buChar char="•"/>
            </a:pPr>
            <a:r>
              <a:rPr lang="en-GB" dirty="0"/>
              <a:t>Diabetes diagnosis – a categorical variable</a:t>
            </a:r>
          </a:p>
          <a:p>
            <a:pPr marL="285750" indent="-285750">
              <a:buFont typeface="Arial" panose="020B0604020202020204" pitchFamily="34" charset="0"/>
              <a:buChar char="•"/>
            </a:pPr>
            <a:endParaRPr lang="en-GB" dirty="0"/>
          </a:p>
          <a:p>
            <a:r>
              <a:rPr lang="en-GB" dirty="0"/>
              <a:t>Test of normality of number of pregnancies:</a:t>
            </a:r>
          </a:p>
          <a:p>
            <a:pPr lvl="1"/>
            <a:r>
              <a:rPr lang="en-GB" dirty="0"/>
              <a:t>Shapiro-Wilk: </a:t>
            </a:r>
          </a:p>
          <a:p>
            <a:pPr marL="285750" indent="-285750">
              <a:buFont typeface="Arial" panose="020B0604020202020204" pitchFamily="34" charset="0"/>
              <a:buChar char="•"/>
            </a:pPr>
            <a:endParaRPr lang="en-GB" sz="1400" dirty="0"/>
          </a:p>
        </p:txBody>
      </p:sp>
      <p:sp>
        <p:nvSpPr>
          <p:cNvPr id="5" name="Slide Number Placeholder 4">
            <a:extLst>
              <a:ext uri="{FF2B5EF4-FFF2-40B4-BE49-F238E27FC236}">
                <a16:creationId xmlns:a16="http://schemas.microsoft.com/office/drawing/2014/main" id="{9B670239-5E1E-0BC7-8973-A81ADEA99882}"/>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15</a:t>
            </a:fld>
            <a:endParaRPr lang="en-US" dirty="0"/>
          </a:p>
        </p:txBody>
      </p:sp>
      <p:graphicFrame>
        <p:nvGraphicFramePr>
          <p:cNvPr id="8" name="Table 7">
            <a:extLst>
              <a:ext uri="{FF2B5EF4-FFF2-40B4-BE49-F238E27FC236}">
                <a16:creationId xmlns:a16="http://schemas.microsoft.com/office/drawing/2014/main" id="{9BBFDF00-62FA-4C02-792C-D36DFF2EC52A}"/>
              </a:ext>
            </a:extLst>
          </p:cNvPr>
          <p:cNvGraphicFramePr>
            <a:graphicFrameLocks noGrp="1"/>
          </p:cNvGraphicFramePr>
          <p:nvPr>
            <p:extLst>
              <p:ext uri="{D42A27DB-BD31-4B8C-83A1-F6EECF244321}">
                <p14:modId xmlns:p14="http://schemas.microsoft.com/office/powerpoint/2010/main" val="46311375"/>
              </p:ext>
            </p:extLst>
          </p:nvPr>
        </p:nvGraphicFramePr>
        <p:xfrm>
          <a:off x="1315421" y="4649980"/>
          <a:ext cx="3169844" cy="1341120"/>
        </p:xfrm>
        <a:graphic>
          <a:graphicData uri="http://schemas.openxmlformats.org/drawingml/2006/table">
            <a:tbl>
              <a:tblPr firstRow="1" bandRow="1">
                <a:tableStyleId>{7DF18680-E054-41AD-8BC1-D1AEF772440D}</a:tableStyleId>
              </a:tblPr>
              <a:tblGrid>
                <a:gridCol w="953710">
                  <a:extLst>
                    <a:ext uri="{9D8B030D-6E8A-4147-A177-3AD203B41FA5}">
                      <a16:colId xmlns:a16="http://schemas.microsoft.com/office/drawing/2014/main" val="3356168078"/>
                    </a:ext>
                  </a:extLst>
                </a:gridCol>
                <a:gridCol w="926145">
                  <a:extLst>
                    <a:ext uri="{9D8B030D-6E8A-4147-A177-3AD203B41FA5}">
                      <a16:colId xmlns:a16="http://schemas.microsoft.com/office/drawing/2014/main" val="2696975516"/>
                    </a:ext>
                  </a:extLst>
                </a:gridCol>
                <a:gridCol w="1289989">
                  <a:extLst>
                    <a:ext uri="{9D8B030D-6E8A-4147-A177-3AD203B41FA5}">
                      <a16:colId xmlns:a16="http://schemas.microsoft.com/office/drawing/2014/main" val="3900783045"/>
                    </a:ext>
                  </a:extLst>
                </a:gridCol>
              </a:tblGrid>
              <a:tr h="295030">
                <a:tc>
                  <a:txBody>
                    <a:bodyPr/>
                    <a:lstStyle/>
                    <a:p>
                      <a:r>
                        <a:rPr lang="en-GB" sz="1400" dirty="0"/>
                        <a:t>Group</a:t>
                      </a:r>
                    </a:p>
                  </a:txBody>
                  <a:tcPr/>
                </a:tc>
                <a:tc>
                  <a:txBody>
                    <a:bodyPr/>
                    <a:lstStyle/>
                    <a:p>
                      <a:r>
                        <a:rPr lang="en-GB" sz="1400" dirty="0"/>
                        <a:t>W</a:t>
                      </a:r>
                    </a:p>
                  </a:txBody>
                  <a:tcPr/>
                </a:tc>
                <a:tc>
                  <a:txBody>
                    <a:bodyPr/>
                    <a:lstStyle/>
                    <a:p>
                      <a:r>
                        <a:rPr lang="en-GB" sz="1400" dirty="0"/>
                        <a:t>P-value</a:t>
                      </a:r>
                    </a:p>
                  </a:txBody>
                  <a:tcPr/>
                </a:tc>
                <a:extLst>
                  <a:ext uri="{0D108BD9-81ED-4DB2-BD59-A6C34878D82A}">
                    <a16:rowId xmlns:a16="http://schemas.microsoft.com/office/drawing/2014/main" val="2366567422"/>
                  </a:ext>
                </a:extLst>
              </a:tr>
              <a:tr h="422843">
                <a:tc>
                  <a:txBody>
                    <a:bodyPr/>
                    <a:lstStyle/>
                    <a:p>
                      <a:r>
                        <a:rPr lang="en-GB" sz="1400" dirty="0"/>
                        <a:t>With Diabetes</a:t>
                      </a:r>
                    </a:p>
                  </a:txBody>
                  <a:tcPr/>
                </a:tc>
                <a:tc>
                  <a:txBody>
                    <a:bodyPr/>
                    <a:lstStyle/>
                    <a:p>
                      <a:r>
                        <a:rPr lang="en-GB" sz="1400" dirty="0"/>
                        <a:t>0.95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400" dirty="0"/>
                        <a:t>p&lt;0.001</a:t>
                      </a:r>
                    </a:p>
                  </a:txBody>
                  <a:tcPr/>
                </a:tc>
                <a:extLst>
                  <a:ext uri="{0D108BD9-81ED-4DB2-BD59-A6C34878D82A}">
                    <a16:rowId xmlns:a16="http://schemas.microsoft.com/office/drawing/2014/main" val="1529621986"/>
                  </a:ext>
                </a:extLst>
              </a:tr>
              <a:tr h="388557">
                <a:tc>
                  <a:txBody>
                    <a:bodyPr/>
                    <a:lstStyle/>
                    <a:p>
                      <a:r>
                        <a:rPr lang="en-GB" sz="1400" dirty="0"/>
                        <a:t>Without diabetes</a:t>
                      </a:r>
                    </a:p>
                  </a:txBody>
                  <a:tcPr/>
                </a:tc>
                <a:tc>
                  <a:txBody>
                    <a:bodyPr/>
                    <a:lstStyle/>
                    <a:p>
                      <a:r>
                        <a:rPr lang="en-GB" sz="1400" dirty="0"/>
                        <a:t>0.88</a:t>
                      </a:r>
                    </a:p>
                  </a:txBody>
                  <a:tcPr/>
                </a:tc>
                <a:tc>
                  <a:txBody>
                    <a:bodyPr/>
                    <a:lstStyle/>
                    <a:p>
                      <a:r>
                        <a:rPr lang="en-GB" sz="1400" dirty="0"/>
                        <a:t>p&lt;0.001</a:t>
                      </a:r>
                    </a:p>
                  </a:txBody>
                  <a:tcPr/>
                </a:tc>
                <a:extLst>
                  <a:ext uri="{0D108BD9-81ED-4DB2-BD59-A6C34878D82A}">
                    <a16:rowId xmlns:a16="http://schemas.microsoft.com/office/drawing/2014/main" val="2792244504"/>
                  </a:ext>
                </a:extLst>
              </a:tr>
            </a:tbl>
          </a:graphicData>
        </a:graphic>
      </p:graphicFrame>
      <p:pic>
        <p:nvPicPr>
          <p:cNvPr id="3" name="Picture 2">
            <a:extLst>
              <a:ext uri="{FF2B5EF4-FFF2-40B4-BE49-F238E27FC236}">
                <a16:creationId xmlns:a16="http://schemas.microsoft.com/office/drawing/2014/main" id="{E829FFA5-D317-6213-125C-D8A7B1A8D524}"/>
              </a:ext>
            </a:extLst>
          </p:cNvPr>
          <p:cNvPicPr>
            <a:picLocks noChangeAspect="1"/>
          </p:cNvPicPr>
          <p:nvPr/>
        </p:nvPicPr>
        <p:blipFill>
          <a:blip r:embed="rId5"/>
          <a:srcRect/>
          <a:stretch/>
        </p:blipFill>
        <p:spPr>
          <a:xfrm>
            <a:off x="7393022" y="2260253"/>
            <a:ext cx="4067718" cy="3730847"/>
          </a:xfrm>
          <a:prstGeom prst="rect">
            <a:avLst/>
          </a:prstGeom>
        </p:spPr>
      </p:pic>
      <p:pic>
        <p:nvPicPr>
          <p:cNvPr id="9" name="Audio 8">
            <a:extLst>
              <a:ext uri="{FF2B5EF4-FFF2-40B4-BE49-F238E27FC236}">
                <a16:creationId xmlns:a16="http://schemas.microsoft.com/office/drawing/2014/main" id="{ABF654A8-3B5E-CA45-3D6C-B5325736BD3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48991865"/>
      </p:ext>
    </p:extLst>
  </p:cSld>
  <p:clrMapOvr>
    <a:masterClrMapping/>
  </p:clrMapOvr>
  <mc:AlternateContent xmlns:mc="http://schemas.openxmlformats.org/markup-compatibility/2006">
    <mc:Choice xmlns:p14="http://schemas.microsoft.com/office/powerpoint/2010/main" Requires="p14">
      <p:transition spd="slow" p14:dur="2000" advTm="40405"/>
    </mc:Choice>
    <mc:Fallback>
      <p:transition spd="slow" advTm="404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E2320-8928-C2FE-6766-FBCF23BCE61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D8D25F-9A60-5FFD-AFD1-F2E9AF2AFC1B}"/>
              </a:ext>
            </a:extLst>
          </p:cNvPr>
          <p:cNvSpPr>
            <a:spLocks noGrp="1"/>
          </p:cNvSpPr>
          <p:nvPr>
            <p:ph type="title"/>
          </p:nvPr>
        </p:nvSpPr>
        <p:spPr>
          <a:xfrm>
            <a:off x="741680" y="430482"/>
            <a:ext cx="10500989" cy="1327464"/>
          </a:xfrm>
        </p:spPr>
        <p:txBody>
          <a:bodyPr/>
          <a:lstStyle/>
          <a:p>
            <a:r>
              <a:rPr lang="en-US" sz="2800" dirty="0"/>
              <a:t>Is there a significant difference in the number of pregnancies between those with and without diabetes?</a:t>
            </a:r>
          </a:p>
        </p:txBody>
      </p:sp>
      <p:sp>
        <p:nvSpPr>
          <p:cNvPr id="5" name="Slide Number Placeholder 4">
            <a:extLst>
              <a:ext uri="{FF2B5EF4-FFF2-40B4-BE49-F238E27FC236}">
                <a16:creationId xmlns:a16="http://schemas.microsoft.com/office/drawing/2014/main" id="{B60B2215-A85A-C887-0D14-CBA23C129FA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16</a:t>
            </a:fld>
            <a:endParaRPr lang="en-US" dirty="0"/>
          </a:p>
        </p:txBody>
      </p:sp>
      <p:sp>
        <p:nvSpPr>
          <p:cNvPr id="9" name="Content Placeholder 3">
            <a:extLst>
              <a:ext uri="{FF2B5EF4-FFF2-40B4-BE49-F238E27FC236}">
                <a16:creationId xmlns:a16="http://schemas.microsoft.com/office/drawing/2014/main" id="{B75CABC1-2B48-E44D-A2DB-5C9285F4204F}"/>
              </a:ext>
            </a:extLst>
          </p:cNvPr>
          <p:cNvSpPr txBox="1">
            <a:spLocks/>
          </p:cNvSpPr>
          <p:nvPr/>
        </p:nvSpPr>
        <p:spPr>
          <a:xfrm>
            <a:off x="441877" y="2311323"/>
            <a:ext cx="5654123" cy="3914875"/>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Clr>
                <a:schemeClr val="accent6"/>
              </a:buClr>
              <a:buFont typeface="Arial" panose="020B0604020202020204" pitchFamily="34" charset="0"/>
              <a:buNone/>
              <a:defRPr sz="1800" kern="1200" spc="0" baseline="0">
                <a:solidFill>
                  <a:schemeClr val="bg1"/>
                </a:solidFill>
                <a:latin typeface="+mn-lt"/>
                <a:ea typeface="+mn-ea"/>
                <a:cs typeface="Biome" panose="020B0503030204020804" pitchFamily="34" charset="0"/>
              </a:defRPr>
            </a:lvl1pPr>
            <a:lvl2pPr marL="283464"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2pPr>
            <a:lvl3pPr marL="566928"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3pPr>
            <a:lvl4pPr marL="859536"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Hypotheses:</a:t>
            </a:r>
          </a:p>
          <a:p>
            <a:pPr lvl="1"/>
            <a:r>
              <a:rPr lang="en-GB" dirty="0"/>
              <a:t>H</a:t>
            </a:r>
            <a:r>
              <a:rPr lang="en-GB" baseline="-25000" dirty="0"/>
              <a:t>0</a:t>
            </a:r>
            <a:r>
              <a:rPr lang="en-GB" dirty="0"/>
              <a:t> – There is no significant difference in the number of pregnancies between individuals with and without diabetes.</a:t>
            </a:r>
          </a:p>
          <a:p>
            <a:pPr lvl="1"/>
            <a:r>
              <a:rPr lang="en-GB" dirty="0"/>
              <a:t>H</a:t>
            </a:r>
            <a:r>
              <a:rPr lang="en-GB" baseline="-25000" dirty="0"/>
              <a:t>1</a:t>
            </a:r>
            <a:r>
              <a:rPr lang="en-GB" dirty="0"/>
              <a:t> - There is a significant difference in the number of pregnancies between individuals with and without diabetes.</a:t>
            </a:r>
          </a:p>
          <a:p>
            <a:pPr marL="285750" indent="-285750">
              <a:buFont typeface="Arial" panose="020B0604020202020204" pitchFamily="34" charset="0"/>
              <a:buChar char="•"/>
            </a:pPr>
            <a:endParaRPr lang="en-GB" sz="1400" dirty="0"/>
          </a:p>
        </p:txBody>
      </p:sp>
      <p:graphicFrame>
        <p:nvGraphicFramePr>
          <p:cNvPr id="10" name="Table 9">
            <a:extLst>
              <a:ext uri="{FF2B5EF4-FFF2-40B4-BE49-F238E27FC236}">
                <a16:creationId xmlns:a16="http://schemas.microsoft.com/office/drawing/2014/main" id="{D40BCA35-B607-BFC8-B116-38BE2AE4A3FF}"/>
              </a:ext>
            </a:extLst>
          </p:cNvPr>
          <p:cNvGraphicFramePr>
            <a:graphicFrameLocks noGrp="1"/>
          </p:cNvGraphicFramePr>
          <p:nvPr>
            <p:extLst>
              <p:ext uri="{D42A27DB-BD31-4B8C-83A1-F6EECF244321}">
                <p14:modId xmlns:p14="http://schemas.microsoft.com/office/powerpoint/2010/main" val="4075493618"/>
              </p:ext>
            </p:extLst>
          </p:nvPr>
        </p:nvGraphicFramePr>
        <p:xfrm>
          <a:off x="7515371" y="3429000"/>
          <a:ext cx="3251200" cy="1010920"/>
        </p:xfrm>
        <a:graphic>
          <a:graphicData uri="http://schemas.openxmlformats.org/drawingml/2006/table">
            <a:tbl>
              <a:tblPr firstRow="1" bandRow="1">
                <a:tableStyleId>{7DF18680-E054-41AD-8BC1-D1AEF772440D}</a:tableStyleId>
              </a:tblPr>
              <a:tblGrid>
                <a:gridCol w="1625600">
                  <a:extLst>
                    <a:ext uri="{9D8B030D-6E8A-4147-A177-3AD203B41FA5}">
                      <a16:colId xmlns:a16="http://schemas.microsoft.com/office/drawing/2014/main" val="2696975516"/>
                    </a:ext>
                  </a:extLst>
                </a:gridCol>
                <a:gridCol w="1625600">
                  <a:extLst>
                    <a:ext uri="{9D8B030D-6E8A-4147-A177-3AD203B41FA5}">
                      <a16:colId xmlns:a16="http://schemas.microsoft.com/office/drawing/2014/main" val="3900783045"/>
                    </a:ext>
                  </a:extLst>
                </a:gridCol>
              </a:tblGrid>
              <a:tr h="370840">
                <a:tc>
                  <a:txBody>
                    <a:bodyPr/>
                    <a:lstStyle/>
                    <a:p>
                      <a:r>
                        <a:rPr lang="en-GB" dirty="0"/>
                        <a:t>Test statistic (W)</a:t>
                      </a:r>
                    </a:p>
                  </a:txBody>
                  <a:tcPr/>
                </a:tc>
                <a:tc>
                  <a:txBody>
                    <a:bodyPr/>
                    <a:lstStyle/>
                    <a:p>
                      <a:r>
                        <a:rPr lang="en-GB" dirty="0"/>
                        <a:t>P-value</a:t>
                      </a:r>
                    </a:p>
                  </a:txBody>
                  <a:tcPr/>
                </a:tc>
                <a:extLst>
                  <a:ext uri="{0D108BD9-81ED-4DB2-BD59-A6C34878D82A}">
                    <a16:rowId xmlns:a16="http://schemas.microsoft.com/office/drawing/2014/main" val="2366567422"/>
                  </a:ext>
                </a:extLst>
              </a:tr>
              <a:tr h="370840">
                <a:tc>
                  <a:txBody>
                    <a:bodyPr/>
                    <a:lstStyle/>
                    <a:p>
                      <a:r>
                        <a:rPr lang="en-GB" dirty="0"/>
                        <a:t>44550</a:t>
                      </a:r>
                    </a:p>
                  </a:txBody>
                  <a:tcPr/>
                </a:tc>
                <a:tc>
                  <a:txBody>
                    <a:bodyPr/>
                    <a:lstStyle/>
                    <a:p>
                      <a:r>
                        <a:rPr lang="en-GB" dirty="0"/>
                        <a:t>p&lt;0.001</a:t>
                      </a:r>
                    </a:p>
                  </a:txBody>
                  <a:tcPr/>
                </a:tc>
                <a:extLst>
                  <a:ext uri="{0D108BD9-81ED-4DB2-BD59-A6C34878D82A}">
                    <a16:rowId xmlns:a16="http://schemas.microsoft.com/office/drawing/2014/main" val="2792244504"/>
                  </a:ext>
                </a:extLst>
              </a:tr>
            </a:tbl>
          </a:graphicData>
        </a:graphic>
      </p:graphicFrame>
      <p:pic>
        <p:nvPicPr>
          <p:cNvPr id="13" name="Audio 12">
            <a:extLst>
              <a:ext uri="{FF2B5EF4-FFF2-40B4-BE49-F238E27FC236}">
                <a16:creationId xmlns:a16="http://schemas.microsoft.com/office/drawing/2014/main" id="{D7E06948-7604-CB84-70E3-EA84355BE74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57056451"/>
      </p:ext>
    </p:extLst>
  </p:cSld>
  <p:clrMapOvr>
    <a:masterClrMapping/>
  </p:clrMapOvr>
  <mc:AlternateContent xmlns:mc="http://schemas.openxmlformats.org/markup-compatibility/2006">
    <mc:Choice xmlns:p14="http://schemas.microsoft.com/office/powerpoint/2010/main" Requires="p14">
      <p:transition spd="slow" p14:dur="2000" advTm="26453"/>
    </mc:Choice>
    <mc:Fallback>
      <p:transition spd="slow" advTm="264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E0FE99-1FE8-9C4B-8C6A-AFE945A2B0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3323446-1200-A12B-85B0-4AF37DF54AA5}"/>
              </a:ext>
            </a:extLst>
          </p:cNvPr>
          <p:cNvSpPr>
            <a:spLocks noGrp="1"/>
          </p:cNvSpPr>
          <p:nvPr>
            <p:ph type="title"/>
          </p:nvPr>
        </p:nvSpPr>
        <p:spPr>
          <a:xfrm>
            <a:off x="741680" y="430482"/>
            <a:ext cx="10500989" cy="1327464"/>
          </a:xfrm>
        </p:spPr>
        <p:txBody>
          <a:bodyPr/>
          <a:lstStyle/>
          <a:p>
            <a:r>
              <a:rPr lang="en-US" sz="2800" dirty="0"/>
              <a:t>Correlations between all continuous variables</a:t>
            </a:r>
          </a:p>
        </p:txBody>
      </p:sp>
      <p:sp>
        <p:nvSpPr>
          <p:cNvPr id="4" name="Content Placeholder 3">
            <a:extLst>
              <a:ext uri="{FF2B5EF4-FFF2-40B4-BE49-F238E27FC236}">
                <a16:creationId xmlns:a16="http://schemas.microsoft.com/office/drawing/2014/main" id="{E76E735F-2AB6-060C-AB1C-C96B80018983}"/>
              </a:ext>
            </a:extLst>
          </p:cNvPr>
          <p:cNvSpPr>
            <a:spLocks noGrp="1"/>
          </p:cNvSpPr>
          <p:nvPr>
            <p:ph sz="quarter" idx="36"/>
          </p:nvPr>
        </p:nvSpPr>
        <p:spPr>
          <a:xfrm>
            <a:off x="441877" y="2311323"/>
            <a:ext cx="2032381" cy="4045317"/>
          </a:xfrm>
        </p:spPr>
        <p:txBody>
          <a:bodyPr/>
          <a:lstStyle/>
          <a:p>
            <a:pPr marL="285750" indent="-285750">
              <a:buFont typeface="Arial" panose="020B0604020202020204" pitchFamily="34" charset="0"/>
              <a:buChar char="•"/>
            </a:pPr>
            <a:r>
              <a:rPr lang="en-GB" sz="1350" dirty="0"/>
              <a:t>Correlation analysis conducted to assess relationship between continuous variables</a:t>
            </a:r>
          </a:p>
          <a:p>
            <a:pPr marL="285750" indent="-285750">
              <a:buFont typeface="Arial" panose="020B0604020202020204" pitchFamily="34" charset="0"/>
              <a:buChar char="•"/>
            </a:pPr>
            <a:endParaRPr lang="en-GB" sz="1350" dirty="0"/>
          </a:p>
          <a:p>
            <a:pPr marL="285750" indent="-285750">
              <a:buFont typeface="Arial" panose="020B0604020202020204" pitchFamily="34" charset="0"/>
              <a:buChar char="•"/>
            </a:pPr>
            <a:r>
              <a:rPr lang="en-GB" sz="1350" dirty="0"/>
              <a:t>Coefficients calculated to determine strength &amp; direction and significance of relationship</a:t>
            </a:r>
          </a:p>
          <a:p>
            <a:endParaRPr lang="en-GB" sz="1350" dirty="0"/>
          </a:p>
        </p:txBody>
      </p:sp>
      <p:sp>
        <p:nvSpPr>
          <p:cNvPr id="5" name="Slide Number Placeholder 4">
            <a:extLst>
              <a:ext uri="{FF2B5EF4-FFF2-40B4-BE49-F238E27FC236}">
                <a16:creationId xmlns:a16="http://schemas.microsoft.com/office/drawing/2014/main" id="{7B3B3975-CE8C-E4BB-EDCD-020F5F968104}"/>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17</a:t>
            </a:fld>
            <a:endParaRPr lang="en-US" dirty="0"/>
          </a:p>
        </p:txBody>
      </p:sp>
      <p:graphicFrame>
        <p:nvGraphicFramePr>
          <p:cNvPr id="6" name="Table 5">
            <a:extLst>
              <a:ext uri="{FF2B5EF4-FFF2-40B4-BE49-F238E27FC236}">
                <a16:creationId xmlns:a16="http://schemas.microsoft.com/office/drawing/2014/main" id="{F0AE981F-5E0A-BA33-3819-29D63DF21747}"/>
              </a:ext>
            </a:extLst>
          </p:cNvPr>
          <p:cNvGraphicFramePr>
            <a:graphicFrameLocks noGrp="1"/>
          </p:cNvGraphicFramePr>
          <p:nvPr>
            <p:extLst>
              <p:ext uri="{D42A27DB-BD31-4B8C-83A1-F6EECF244321}">
                <p14:modId xmlns:p14="http://schemas.microsoft.com/office/powerpoint/2010/main" val="2490309799"/>
              </p:ext>
            </p:extLst>
          </p:nvPr>
        </p:nvGraphicFramePr>
        <p:xfrm>
          <a:off x="2737225" y="2180880"/>
          <a:ext cx="8665884" cy="4175760"/>
        </p:xfrm>
        <a:graphic>
          <a:graphicData uri="http://schemas.openxmlformats.org/drawingml/2006/table">
            <a:tbl>
              <a:tblPr firstRow="1" bandRow="1">
                <a:tableStyleId>{7DF18680-E054-41AD-8BC1-D1AEF772440D}</a:tableStyleId>
              </a:tblPr>
              <a:tblGrid>
                <a:gridCol w="962876">
                  <a:extLst>
                    <a:ext uri="{9D8B030D-6E8A-4147-A177-3AD203B41FA5}">
                      <a16:colId xmlns:a16="http://schemas.microsoft.com/office/drawing/2014/main" val="3356168078"/>
                    </a:ext>
                  </a:extLst>
                </a:gridCol>
                <a:gridCol w="962876">
                  <a:extLst>
                    <a:ext uri="{9D8B030D-6E8A-4147-A177-3AD203B41FA5}">
                      <a16:colId xmlns:a16="http://schemas.microsoft.com/office/drawing/2014/main" val="2696975516"/>
                    </a:ext>
                  </a:extLst>
                </a:gridCol>
                <a:gridCol w="962876">
                  <a:extLst>
                    <a:ext uri="{9D8B030D-6E8A-4147-A177-3AD203B41FA5}">
                      <a16:colId xmlns:a16="http://schemas.microsoft.com/office/drawing/2014/main" val="3900783045"/>
                    </a:ext>
                  </a:extLst>
                </a:gridCol>
                <a:gridCol w="962876">
                  <a:extLst>
                    <a:ext uri="{9D8B030D-6E8A-4147-A177-3AD203B41FA5}">
                      <a16:colId xmlns:a16="http://schemas.microsoft.com/office/drawing/2014/main" val="631880688"/>
                    </a:ext>
                  </a:extLst>
                </a:gridCol>
                <a:gridCol w="962876">
                  <a:extLst>
                    <a:ext uri="{9D8B030D-6E8A-4147-A177-3AD203B41FA5}">
                      <a16:colId xmlns:a16="http://schemas.microsoft.com/office/drawing/2014/main" val="3434780677"/>
                    </a:ext>
                  </a:extLst>
                </a:gridCol>
                <a:gridCol w="962876">
                  <a:extLst>
                    <a:ext uri="{9D8B030D-6E8A-4147-A177-3AD203B41FA5}">
                      <a16:colId xmlns:a16="http://schemas.microsoft.com/office/drawing/2014/main" val="3452315844"/>
                    </a:ext>
                  </a:extLst>
                </a:gridCol>
                <a:gridCol w="962876">
                  <a:extLst>
                    <a:ext uri="{9D8B030D-6E8A-4147-A177-3AD203B41FA5}">
                      <a16:colId xmlns:a16="http://schemas.microsoft.com/office/drawing/2014/main" val="2112361711"/>
                    </a:ext>
                  </a:extLst>
                </a:gridCol>
                <a:gridCol w="962876">
                  <a:extLst>
                    <a:ext uri="{9D8B030D-6E8A-4147-A177-3AD203B41FA5}">
                      <a16:colId xmlns:a16="http://schemas.microsoft.com/office/drawing/2014/main" val="1751949900"/>
                    </a:ext>
                  </a:extLst>
                </a:gridCol>
                <a:gridCol w="962876">
                  <a:extLst>
                    <a:ext uri="{9D8B030D-6E8A-4147-A177-3AD203B41FA5}">
                      <a16:colId xmlns:a16="http://schemas.microsoft.com/office/drawing/2014/main" val="709988495"/>
                    </a:ext>
                  </a:extLst>
                </a:gridCol>
              </a:tblGrid>
              <a:tr h="482159">
                <a:tc>
                  <a:txBody>
                    <a:bodyPr/>
                    <a:lstStyle/>
                    <a:p>
                      <a:endParaRPr lang="en-GB" sz="1100" dirty="0"/>
                    </a:p>
                  </a:txBody>
                  <a:tcPr/>
                </a:tc>
                <a:tc>
                  <a:txBody>
                    <a:bodyPr/>
                    <a:lstStyle/>
                    <a:p>
                      <a:r>
                        <a:rPr lang="en-GB" sz="1100" dirty="0"/>
                        <a:t>No. Pregnancies</a:t>
                      </a:r>
                    </a:p>
                  </a:txBody>
                  <a:tcPr/>
                </a:tc>
                <a:tc>
                  <a:txBody>
                    <a:bodyPr/>
                    <a:lstStyle/>
                    <a:p>
                      <a:r>
                        <a:rPr lang="en-GB" sz="1100" dirty="0"/>
                        <a:t>Glucose</a:t>
                      </a:r>
                    </a:p>
                  </a:txBody>
                  <a:tcPr/>
                </a:tc>
                <a:tc>
                  <a:txBody>
                    <a:bodyPr/>
                    <a:lstStyle/>
                    <a:p>
                      <a:r>
                        <a:rPr lang="en-GB" sz="1100" dirty="0"/>
                        <a:t>Blood Pressure</a:t>
                      </a:r>
                    </a:p>
                  </a:txBody>
                  <a:tcPr/>
                </a:tc>
                <a:tc>
                  <a:txBody>
                    <a:bodyPr/>
                    <a:lstStyle/>
                    <a:p>
                      <a:r>
                        <a:rPr lang="en-GB" sz="1100" dirty="0"/>
                        <a:t>Skin Thickness</a:t>
                      </a:r>
                    </a:p>
                  </a:txBody>
                  <a:tcPr/>
                </a:tc>
                <a:tc>
                  <a:txBody>
                    <a:bodyPr/>
                    <a:lstStyle/>
                    <a:p>
                      <a:r>
                        <a:rPr lang="en-GB" sz="1100" dirty="0"/>
                        <a:t>Insulin</a:t>
                      </a:r>
                    </a:p>
                  </a:txBody>
                  <a:tcPr/>
                </a:tc>
                <a:tc>
                  <a:txBody>
                    <a:bodyPr/>
                    <a:lstStyle/>
                    <a:p>
                      <a:r>
                        <a:rPr lang="en-GB" sz="1100" dirty="0"/>
                        <a:t>BMI</a:t>
                      </a:r>
                    </a:p>
                  </a:txBody>
                  <a:tcPr/>
                </a:tc>
                <a:tc>
                  <a:txBody>
                    <a:bodyPr/>
                    <a:lstStyle/>
                    <a:p>
                      <a:r>
                        <a:rPr lang="en-GB" sz="1100" dirty="0"/>
                        <a:t>Diabetes pedigree function</a:t>
                      </a:r>
                    </a:p>
                  </a:txBody>
                  <a:tcPr/>
                </a:tc>
                <a:tc>
                  <a:txBody>
                    <a:bodyPr/>
                    <a:lstStyle/>
                    <a:p>
                      <a:r>
                        <a:rPr lang="en-GB" sz="1100" dirty="0"/>
                        <a:t>Age</a:t>
                      </a:r>
                    </a:p>
                  </a:txBody>
                  <a:tcPr/>
                </a:tc>
                <a:extLst>
                  <a:ext uri="{0D108BD9-81ED-4DB2-BD59-A6C34878D82A}">
                    <a16:rowId xmlns:a16="http://schemas.microsoft.com/office/drawing/2014/main" val="2366567422"/>
                  </a:ext>
                </a:extLst>
              </a:tr>
              <a:tr h="348822">
                <a:tc>
                  <a:txBody>
                    <a:bodyPr/>
                    <a:lstStyle/>
                    <a:p>
                      <a:r>
                        <a:rPr lang="en-GB" sz="1100" dirty="0"/>
                        <a:t>No. Pregnancies</a:t>
                      </a:r>
                    </a:p>
                  </a:txBody>
                  <a:tcPr/>
                </a:tc>
                <a:tc>
                  <a:txBody>
                    <a:bodyPr/>
                    <a:lstStyle/>
                    <a:p>
                      <a:endParaRPr lang="en-GB" sz="1100" dirty="0"/>
                    </a:p>
                  </a:txBody>
                  <a:tcPr/>
                </a:tc>
                <a:tc>
                  <a:txBody>
                    <a:bodyPr/>
                    <a:lstStyle/>
                    <a:p>
                      <a:r>
                        <a:rPr lang="en-GB" sz="1100" dirty="0"/>
                        <a:t>0.13</a:t>
                      </a:r>
                    </a:p>
                    <a:p>
                      <a:r>
                        <a:rPr lang="en-GB" sz="1100" dirty="0"/>
                        <a:t>p&lt;0.001</a:t>
                      </a:r>
                    </a:p>
                  </a:txBody>
                  <a:tcPr/>
                </a:tc>
                <a:tc>
                  <a:txBody>
                    <a:bodyPr/>
                    <a:lstStyle/>
                    <a:p>
                      <a:r>
                        <a:rPr lang="en-GB" sz="1100" dirty="0"/>
                        <a:t>0.21</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0.10</a:t>
                      </a:r>
                    </a:p>
                    <a:p>
                      <a:r>
                        <a:rPr lang="en-GB" sz="1100" dirty="0"/>
                        <a:t>p=0.02</a:t>
                      </a:r>
                    </a:p>
                  </a:txBody>
                  <a:tcPr/>
                </a:tc>
                <a:tc>
                  <a:txBody>
                    <a:bodyPr/>
                    <a:lstStyle/>
                    <a:p>
                      <a:r>
                        <a:rPr lang="en-GB" sz="1100" dirty="0"/>
                        <a:t>0.07</a:t>
                      </a:r>
                    </a:p>
                    <a:p>
                      <a:r>
                        <a:rPr lang="en-GB" sz="1100" dirty="0"/>
                        <a:t>p=0.12</a:t>
                      </a:r>
                    </a:p>
                  </a:txBody>
                  <a:tcPr/>
                </a:tc>
                <a:tc>
                  <a:txBody>
                    <a:bodyPr/>
                    <a:lstStyle/>
                    <a:p>
                      <a:r>
                        <a:rPr lang="en-GB" sz="1100" dirty="0"/>
                        <a:t>0.02</a:t>
                      </a:r>
                    </a:p>
                    <a:p>
                      <a:r>
                        <a:rPr lang="en-GB" sz="1100" dirty="0"/>
                        <a:t>p=0.60</a:t>
                      </a:r>
                    </a:p>
                  </a:txBody>
                  <a:tcPr/>
                </a:tc>
                <a:tc>
                  <a:txBody>
                    <a:bodyPr/>
                    <a:lstStyle/>
                    <a:p>
                      <a:r>
                        <a:rPr lang="en-GB" sz="1100" dirty="0"/>
                        <a:t>-0.03</a:t>
                      </a:r>
                    </a:p>
                    <a:p>
                      <a:r>
                        <a:rPr lang="en-GB" sz="1100" dirty="0"/>
                        <a:t>p=0.40</a:t>
                      </a:r>
                    </a:p>
                  </a:txBody>
                  <a:tcPr/>
                </a:tc>
                <a:tc>
                  <a:txBody>
                    <a:bodyPr/>
                    <a:lstStyle/>
                    <a:p>
                      <a:r>
                        <a:rPr lang="en-GB" sz="1100" dirty="0"/>
                        <a:t>0.56</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extLst>
                  <a:ext uri="{0D108BD9-81ED-4DB2-BD59-A6C34878D82A}">
                    <a16:rowId xmlns:a16="http://schemas.microsoft.com/office/drawing/2014/main" val="1529621986"/>
                  </a:ext>
                </a:extLst>
              </a:tr>
              <a:tr h="346166">
                <a:tc>
                  <a:txBody>
                    <a:bodyPr/>
                    <a:lstStyle/>
                    <a:p>
                      <a:r>
                        <a:rPr lang="en-GB" sz="1100" dirty="0"/>
                        <a:t>Glucose</a:t>
                      </a:r>
                    </a:p>
                  </a:txBody>
                  <a:tcPr/>
                </a:tc>
                <a:tc>
                  <a:txBody>
                    <a:bodyPr/>
                    <a:lstStyle/>
                    <a:p>
                      <a:r>
                        <a:rPr lang="en-GB" sz="1100" dirty="0"/>
                        <a:t>0.13</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endParaRPr lang="en-GB" sz="1100" dirty="0"/>
                    </a:p>
                  </a:txBody>
                  <a:tcPr/>
                </a:tc>
                <a:tc>
                  <a:txBody>
                    <a:bodyPr/>
                    <a:lstStyle/>
                    <a:p>
                      <a:r>
                        <a:rPr lang="en-GB" sz="1100" dirty="0"/>
                        <a:t>0.22</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0.23</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0.57</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0.23</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0.13</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0.26</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extLst>
                  <a:ext uri="{0D108BD9-81ED-4DB2-BD59-A6C34878D82A}">
                    <a16:rowId xmlns:a16="http://schemas.microsoft.com/office/drawing/2014/main" val="2792244504"/>
                  </a:ext>
                </a:extLst>
              </a:tr>
              <a:tr h="346166">
                <a:tc>
                  <a:txBody>
                    <a:bodyPr/>
                    <a:lstStyle/>
                    <a:p>
                      <a:r>
                        <a:rPr lang="en-GB" sz="1100" dirty="0"/>
                        <a:t>Blood pressure</a:t>
                      </a:r>
                    </a:p>
                  </a:txBody>
                  <a:tcPr/>
                </a:tc>
                <a:tc>
                  <a:txBody>
                    <a:bodyPr/>
                    <a:lstStyle/>
                    <a:p>
                      <a:r>
                        <a:rPr lang="en-GB" sz="1100" dirty="0"/>
                        <a:t>0.21</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0.22</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endParaRPr lang="en-GB" sz="1100" dirty="0"/>
                    </a:p>
                  </a:txBody>
                  <a:tcPr/>
                </a:tc>
                <a:tc>
                  <a:txBody>
                    <a:bodyPr/>
                    <a:lstStyle/>
                    <a:p>
                      <a:r>
                        <a:rPr lang="en-GB" sz="1100" dirty="0"/>
                        <a:t>0.24</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0.08</a:t>
                      </a:r>
                    </a:p>
                    <a:p>
                      <a:r>
                        <a:rPr lang="en-GB" sz="1100" dirty="0"/>
                        <a:t>p=0.11</a:t>
                      </a:r>
                    </a:p>
                  </a:txBody>
                  <a:tcPr/>
                </a:tc>
                <a:tc>
                  <a:txBody>
                    <a:bodyPr/>
                    <a:lstStyle/>
                    <a:p>
                      <a:r>
                        <a:rPr lang="en-GB" sz="1100" dirty="0"/>
                        <a:t>0.32</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-0.01</a:t>
                      </a:r>
                    </a:p>
                    <a:p>
                      <a:r>
                        <a:rPr lang="en-GB" sz="1100" dirty="0"/>
                        <a:t>p=0.87</a:t>
                      </a:r>
                    </a:p>
                  </a:txBody>
                  <a:tcPr/>
                </a:tc>
                <a:tc>
                  <a:txBody>
                    <a:bodyPr/>
                    <a:lstStyle/>
                    <a:p>
                      <a:r>
                        <a:rPr lang="en-GB" sz="1100" dirty="0"/>
                        <a:t>0.33</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extLst>
                  <a:ext uri="{0D108BD9-81ED-4DB2-BD59-A6C34878D82A}">
                    <a16:rowId xmlns:a16="http://schemas.microsoft.com/office/drawing/2014/main" val="1688880293"/>
                  </a:ext>
                </a:extLst>
              </a:tr>
              <a:tr h="346166">
                <a:tc>
                  <a:txBody>
                    <a:bodyPr/>
                    <a:lstStyle/>
                    <a:p>
                      <a:r>
                        <a:rPr lang="en-GB" sz="1100" dirty="0"/>
                        <a:t>Skin Thickness</a:t>
                      </a:r>
                    </a:p>
                  </a:txBody>
                  <a:tcPr/>
                </a:tc>
                <a:tc>
                  <a:txBody>
                    <a:bodyPr/>
                    <a:lstStyle/>
                    <a:p>
                      <a:r>
                        <a:rPr lang="en-GB" sz="1100" dirty="0"/>
                        <a:t>0.10</a:t>
                      </a:r>
                    </a:p>
                    <a:p>
                      <a:r>
                        <a:rPr lang="en-GB" sz="1100" dirty="0"/>
                        <a:t>p=0.02</a:t>
                      </a:r>
                    </a:p>
                  </a:txBody>
                  <a:tcPr/>
                </a:tc>
                <a:tc>
                  <a:txBody>
                    <a:bodyPr/>
                    <a:lstStyle/>
                    <a:p>
                      <a:r>
                        <a:rPr lang="en-GB" sz="1100" dirty="0"/>
                        <a:t>0.23</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0.24</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endParaRPr lang="en-GB" sz="1100" dirty="0"/>
                    </a:p>
                  </a:txBody>
                  <a:tcPr/>
                </a:tc>
                <a:tc>
                  <a:txBody>
                    <a:bodyPr/>
                    <a:lstStyle/>
                    <a:p>
                      <a:r>
                        <a:rPr lang="en-GB" sz="1100" dirty="0"/>
                        <a:t>0.19</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0.65</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0.18</a:t>
                      </a:r>
                    </a:p>
                    <a:p>
                      <a:r>
                        <a:rPr lang="en-GB" sz="1100" dirty="0"/>
                        <a:t>p=0.01</a:t>
                      </a:r>
                    </a:p>
                  </a:txBody>
                  <a:tcPr/>
                </a:tc>
                <a:tc>
                  <a:txBody>
                    <a:bodyPr/>
                    <a:lstStyle/>
                    <a:p>
                      <a:r>
                        <a:rPr lang="en-GB" sz="1100" dirty="0"/>
                        <a:t>0.17</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extLst>
                  <a:ext uri="{0D108BD9-81ED-4DB2-BD59-A6C34878D82A}">
                    <a16:rowId xmlns:a16="http://schemas.microsoft.com/office/drawing/2014/main" val="2587277258"/>
                  </a:ext>
                </a:extLst>
              </a:tr>
              <a:tr h="346166">
                <a:tc>
                  <a:txBody>
                    <a:bodyPr/>
                    <a:lstStyle/>
                    <a:p>
                      <a:r>
                        <a:rPr lang="en-GB" sz="1100" dirty="0"/>
                        <a:t>Insulin</a:t>
                      </a:r>
                    </a:p>
                  </a:txBody>
                  <a:tcPr/>
                </a:tc>
                <a:tc>
                  <a:txBody>
                    <a:bodyPr/>
                    <a:lstStyle/>
                    <a:p>
                      <a:r>
                        <a:rPr lang="en-GB" sz="1100" dirty="0"/>
                        <a:t>0.08</a:t>
                      </a:r>
                    </a:p>
                    <a:p>
                      <a:r>
                        <a:rPr lang="en-GB" sz="1100" dirty="0"/>
                        <a:t>p=0.12</a:t>
                      </a:r>
                    </a:p>
                  </a:txBody>
                  <a:tcPr/>
                </a:tc>
                <a:tc>
                  <a:txBody>
                    <a:bodyPr/>
                    <a:lstStyle/>
                    <a:p>
                      <a:r>
                        <a:rPr lang="en-GB" sz="1100" dirty="0"/>
                        <a:t>0.58</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0.08</a:t>
                      </a:r>
                    </a:p>
                    <a:p>
                      <a:r>
                        <a:rPr lang="en-GB" sz="1100" dirty="0"/>
                        <a:t>p=0.11</a:t>
                      </a:r>
                    </a:p>
                  </a:txBody>
                  <a:tcPr/>
                </a:tc>
                <a:tc>
                  <a:txBody>
                    <a:bodyPr/>
                    <a:lstStyle/>
                    <a:p>
                      <a:r>
                        <a:rPr lang="en-GB" sz="1100" dirty="0"/>
                        <a:t>0.19</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endParaRPr lang="en-GB" sz="1100" dirty="0"/>
                    </a:p>
                  </a:txBody>
                  <a:tcPr/>
                </a:tc>
                <a:tc>
                  <a:txBody>
                    <a:bodyPr/>
                    <a:lstStyle/>
                    <a:p>
                      <a:r>
                        <a:rPr lang="en-GB" sz="1100" dirty="0"/>
                        <a:t>0.24</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0.13</a:t>
                      </a:r>
                    </a:p>
                    <a:p>
                      <a:r>
                        <a:rPr lang="en-GB" sz="1100" dirty="0"/>
                        <a:t>p=0.01</a:t>
                      </a:r>
                    </a:p>
                  </a:txBody>
                  <a:tcPr/>
                </a:tc>
                <a:tc>
                  <a:txBody>
                    <a:bodyPr/>
                    <a:lstStyle/>
                    <a:p>
                      <a:r>
                        <a:rPr lang="en-GB" sz="1100" dirty="0"/>
                        <a:t>0.22</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extLst>
                  <a:ext uri="{0D108BD9-81ED-4DB2-BD59-A6C34878D82A}">
                    <a16:rowId xmlns:a16="http://schemas.microsoft.com/office/drawing/2014/main" val="2614998191"/>
                  </a:ext>
                </a:extLst>
              </a:tr>
              <a:tr h="346166">
                <a:tc>
                  <a:txBody>
                    <a:bodyPr/>
                    <a:lstStyle/>
                    <a:p>
                      <a:r>
                        <a:rPr lang="en-GB" sz="1100" dirty="0"/>
                        <a:t>BMI</a:t>
                      </a:r>
                    </a:p>
                  </a:txBody>
                  <a:tcPr/>
                </a:tc>
                <a:tc>
                  <a:txBody>
                    <a:bodyPr/>
                    <a:lstStyle/>
                    <a:p>
                      <a:r>
                        <a:rPr lang="en-GB" sz="1100" dirty="0"/>
                        <a:t>0.02</a:t>
                      </a:r>
                    </a:p>
                    <a:p>
                      <a:r>
                        <a:rPr lang="en-GB" sz="1100" dirty="0"/>
                        <a:t>p=0.60</a:t>
                      </a:r>
                    </a:p>
                  </a:txBody>
                  <a:tcPr/>
                </a:tc>
                <a:tc>
                  <a:txBody>
                    <a:bodyPr/>
                    <a:lstStyle/>
                    <a:p>
                      <a:r>
                        <a:rPr lang="en-GB" sz="1100" dirty="0"/>
                        <a:t>0.23</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0.32</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0.65</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0.24</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endParaRPr lang="en-GB" sz="1100" dirty="0"/>
                    </a:p>
                  </a:txBody>
                  <a:tcPr/>
                </a:tc>
                <a:tc>
                  <a:txBody>
                    <a:bodyPr/>
                    <a:lstStyle/>
                    <a:p>
                      <a:r>
                        <a:rPr lang="en-GB" sz="1100" dirty="0"/>
                        <a:t>0.16</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0.03</a:t>
                      </a:r>
                    </a:p>
                    <a:p>
                      <a:r>
                        <a:rPr lang="en-GB" sz="1100" dirty="0"/>
                        <a:t>p=0.49</a:t>
                      </a:r>
                    </a:p>
                  </a:txBody>
                  <a:tcPr/>
                </a:tc>
                <a:extLst>
                  <a:ext uri="{0D108BD9-81ED-4DB2-BD59-A6C34878D82A}">
                    <a16:rowId xmlns:a16="http://schemas.microsoft.com/office/drawing/2014/main" val="3563223707"/>
                  </a:ext>
                </a:extLst>
              </a:tr>
              <a:tr h="482159">
                <a:tc>
                  <a:txBody>
                    <a:bodyPr/>
                    <a:lstStyle/>
                    <a:p>
                      <a:r>
                        <a:rPr lang="en-GB" sz="1100" dirty="0"/>
                        <a:t>Diabetes pedigree function</a:t>
                      </a:r>
                    </a:p>
                  </a:txBody>
                  <a:tcPr/>
                </a:tc>
                <a:tc>
                  <a:txBody>
                    <a:bodyPr/>
                    <a:lstStyle/>
                    <a:p>
                      <a:r>
                        <a:rPr lang="en-GB" sz="1100" dirty="0"/>
                        <a:t>-0.03</a:t>
                      </a:r>
                    </a:p>
                    <a:p>
                      <a:r>
                        <a:rPr lang="en-GB" sz="1100" dirty="0"/>
                        <a:t>p=0.40</a:t>
                      </a:r>
                    </a:p>
                  </a:txBody>
                  <a:tcPr/>
                </a:tc>
                <a:tc>
                  <a:txBody>
                    <a:bodyPr/>
                    <a:lstStyle/>
                    <a:p>
                      <a:r>
                        <a:rPr lang="en-GB" sz="1100" dirty="0"/>
                        <a:t>0.13</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-0.01</a:t>
                      </a:r>
                    </a:p>
                    <a:p>
                      <a:r>
                        <a:rPr lang="en-GB" sz="1100" dirty="0"/>
                        <a:t>p=0.87</a:t>
                      </a:r>
                    </a:p>
                  </a:txBody>
                  <a:tcPr/>
                </a:tc>
                <a:tc>
                  <a:txBody>
                    <a:bodyPr/>
                    <a:lstStyle/>
                    <a:p>
                      <a:r>
                        <a:rPr lang="en-GB" sz="1100" dirty="0"/>
                        <a:t>0.18</a:t>
                      </a:r>
                    </a:p>
                    <a:p>
                      <a:r>
                        <a:rPr lang="en-GB" sz="1100" dirty="0"/>
                        <a:t>p=0.01</a:t>
                      </a:r>
                    </a:p>
                  </a:txBody>
                  <a:tcPr/>
                </a:tc>
                <a:tc>
                  <a:txBody>
                    <a:bodyPr/>
                    <a:lstStyle/>
                    <a:p>
                      <a:r>
                        <a:rPr lang="en-GB" sz="1100" dirty="0"/>
                        <a:t>0.13</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p=0.01</a:t>
                      </a:r>
                    </a:p>
                  </a:txBody>
                  <a:tcPr/>
                </a:tc>
                <a:tc>
                  <a:txBody>
                    <a:bodyPr/>
                    <a:lstStyle/>
                    <a:p>
                      <a:r>
                        <a:rPr lang="en-GB" sz="1100" dirty="0"/>
                        <a:t>0.16</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endParaRPr lang="en-GB" sz="1100" dirty="0"/>
                    </a:p>
                  </a:txBody>
                  <a:tcPr/>
                </a:tc>
                <a:tc>
                  <a:txBody>
                    <a:bodyPr/>
                    <a:lstStyle/>
                    <a:p>
                      <a:r>
                        <a:rPr lang="en-GB" sz="1100" dirty="0"/>
                        <a:t>0.02</a:t>
                      </a:r>
                    </a:p>
                    <a:p>
                      <a:r>
                        <a:rPr lang="en-GB" sz="1100" dirty="0"/>
                        <a:t>p=0.59</a:t>
                      </a:r>
                    </a:p>
                  </a:txBody>
                  <a:tcPr/>
                </a:tc>
                <a:extLst>
                  <a:ext uri="{0D108BD9-81ED-4DB2-BD59-A6C34878D82A}">
                    <a16:rowId xmlns:a16="http://schemas.microsoft.com/office/drawing/2014/main" val="4235523336"/>
                  </a:ext>
                </a:extLst>
              </a:tr>
              <a:tr h="346166">
                <a:tc>
                  <a:txBody>
                    <a:bodyPr/>
                    <a:lstStyle/>
                    <a:p>
                      <a:r>
                        <a:rPr lang="en-GB" sz="1100" dirty="0"/>
                        <a:t>Age</a:t>
                      </a:r>
                    </a:p>
                  </a:txBody>
                  <a:tcPr/>
                </a:tc>
                <a:tc>
                  <a:txBody>
                    <a:bodyPr/>
                    <a:lstStyle/>
                    <a:p>
                      <a:r>
                        <a:rPr lang="en-GB" sz="1100" dirty="0"/>
                        <a:t>0.56</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0.26</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0.33</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0.17</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0.22</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100" dirty="0"/>
                        <a:t>p&lt;0.001</a:t>
                      </a:r>
                    </a:p>
                  </a:txBody>
                  <a:tcPr/>
                </a:tc>
                <a:tc>
                  <a:txBody>
                    <a:bodyPr/>
                    <a:lstStyle/>
                    <a:p>
                      <a:r>
                        <a:rPr lang="en-GB" sz="1100" dirty="0"/>
                        <a:t>0.03</a:t>
                      </a:r>
                    </a:p>
                    <a:p>
                      <a:r>
                        <a:rPr lang="en-GB" sz="1100" dirty="0"/>
                        <a:t>p=0.49</a:t>
                      </a:r>
                    </a:p>
                  </a:txBody>
                  <a:tcPr/>
                </a:tc>
                <a:tc>
                  <a:txBody>
                    <a:bodyPr/>
                    <a:lstStyle/>
                    <a:p>
                      <a:r>
                        <a:rPr lang="en-GB" sz="1100" dirty="0"/>
                        <a:t>0.02</a:t>
                      </a:r>
                    </a:p>
                    <a:p>
                      <a:r>
                        <a:rPr lang="en-GB" sz="1100" dirty="0"/>
                        <a:t>p=0.59</a:t>
                      </a:r>
                    </a:p>
                  </a:txBody>
                  <a:tcPr/>
                </a:tc>
                <a:tc>
                  <a:txBody>
                    <a:bodyPr/>
                    <a:lstStyle/>
                    <a:p>
                      <a:endParaRPr lang="en-GB" sz="1100" dirty="0"/>
                    </a:p>
                  </a:txBody>
                  <a:tcPr/>
                </a:tc>
                <a:extLst>
                  <a:ext uri="{0D108BD9-81ED-4DB2-BD59-A6C34878D82A}">
                    <a16:rowId xmlns:a16="http://schemas.microsoft.com/office/drawing/2014/main" val="3335981733"/>
                  </a:ext>
                </a:extLst>
              </a:tr>
            </a:tbl>
          </a:graphicData>
        </a:graphic>
      </p:graphicFrame>
      <p:pic>
        <p:nvPicPr>
          <p:cNvPr id="8" name="Audio 7">
            <a:extLst>
              <a:ext uri="{FF2B5EF4-FFF2-40B4-BE49-F238E27FC236}">
                <a16:creationId xmlns:a16="http://schemas.microsoft.com/office/drawing/2014/main" id="{FF8E12EB-CE08-D4B1-058C-03300709C2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33262827"/>
      </p:ext>
    </p:extLst>
  </p:cSld>
  <p:clrMapOvr>
    <a:masterClrMapping/>
  </p:clrMapOvr>
  <mc:AlternateContent xmlns:mc="http://schemas.openxmlformats.org/markup-compatibility/2006">
    <mc:Choice xmlns:p14="http://schemas.microsoft.com/office/powerpoint/2010/main" Requires="p14">
      <p:transition spd="slow" p14:dur="2000" advTm="49941"/>
    </mc:Choice>
    <mc:Fallback>
      <p:transition spd="slow" advTm="499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B3CE927-7CFE-346F-EB55-BA84E9B9C08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4A3F3B2-FCBE-30CB-4754-28EAAB1AA78A}"/>
              </a:ext>
            </a:extLst>
          </p:cNvPr>
          <p:cNvSpPr>
            <a:spLocks noGrp="1"/>
          </p:cNvSpPr>
          <p:nvPr>
            <p:ph type="title"/>
          </p:nvPr>
        </p:nvSpPr>
        <p:spPr>
          <a:xfrm>
            <a:off x="741680" y="430482"/>
            <a:ext cx="10500989" cy="1327464"/>
          </a:xfrm>
        </p:spPr>
        <p:txBody>
          <a:bodyPr/>
          <a:lstStyle/>
          <a:p>
            <a:r>
              <a:rPr lang="en-US" sz="2800" dirty="0"/>
              <a:t>The association between diabetes and </a:t>
            </a:r>
            <a:r>
              <a:rPr lang="en-US" sz="2800" dirty="0" err="1"/>
              <a:t>bmi</a:t>
            </a:r>
            <a:r>
              <a:rPr lang="en-US" sz="2800" dirty="0"/>
              <a:t> categories and age groups</a:t>
            </a:r>
          </a:p>
        </p:txBody>
      </p:sp>
      <p:sp>
        <p:nvSpPr>
          <p:cNvPr id="4" name="Content Placeholder 3">
            <a:extLst>
              <a:ext uri="{FF2B5EF4-FFF2-40B4-BE49-F238E27FC236}">
                <a16:creationId xmlns:a16="http://schemas.microsoft.com/office/drawing/2014/main" id="{D3CB5F7B-70D4-9C8C-74FE-46C484AA0905}"/>
              </a:ext>
            </a:extLst>
          </p:cNvPr>
          <p:cNvSpPr>
            <a:spLocks noGrp="1"/>
          </p:cNvSpPr>
          <p:nvPr>
            <p:ph sz="quarter" idx="36"/>
          </p:nvPr>
        </p:nvSpPr>
        <p:spPr>
          <a:xfrm>
            <a:off x="441877" y="2311323"/>
            <a:ext cx="7213982" cy="3914875"/>
          </a:xfrm>
        </p:spPr>
        <p:txBody>
          <a:bodyPr/>
          <a:lstStyle/>
          <a:p>
            <a:pPr marL="285750" indent="-285750">
              <a:buFont typeface="Arial" panose="020B0604020202020204" pitchFamily="34" charset="0"/>
              <a:buChar char="•"/>
            </a:pPr>
            <a:r>
              <a:rPr lang="en-GB" sz="1600" dirty="0"/>
              <a:t>BMI categories created in line with the World Health Organisation’s (2025) categories:</a:t>
            </a:r>
          </a:p>
          <a:p>
            <a:pPr marL="569214" lvl="1"/>
            <a:r>
              <a:rPr lang="en-GB" sz="1200" dirty="0"/>
              <a:t>Underweight - &lt;18.5; Normal – 18.5– 24.9; Overweight – 25 – 29.9; Obese – 30+</a:t>
            </a:r>
          </a:p>
          <a:p>
            <a:pPr marL="285750" indent="-285750">
              <a:buFont typeface="Arial" panose="020B0604020202020204" pitchFamily="34" charset="0"/>
              <a:buChar char="•"/>
            </a:pPr>
            <a:r>
              <a:rPr lang="en-GB" sz="1600" dirty="0"/>
              <a:t>Age groups split by decade</a:t>
            </a:r>
          </a:p>
          <a:p>
            <a:pPr lvl="2"/>
            <a:r>
              <a:rPr lang="en-GB" sz="1200" dirty="0"/>
              <a:t>&lt;30; 30-39; 40-49; 50+</a:t>
            </a:r>
            <a:endParaRPr lang="en-GB" sz="1600" dirty="0"/>
          </a:p>
          <a:p>
            <a:pPr marL="285750" indent="-285750">
              <a:buFont typeface="Arial" panose="020B0604020202020204" pitchFamily="34" charset="0"/>
              <a:buChar char="•"/>
            </a:pPr>
            <a:r>
              <a:rPr lang="en-GB" sz="1600" dirty="0"/>
              <a:t>Chi-squares test of association found a statistically significant relationship between diabetes diagnosis status and both BMI categories and age groups.</a:t>
            </a:r>
          </a:p>
          <a:p>
            <a:pPr marL="285750" indent="-285750">
              <a:buFont typeface="Arial" panose="020B0604020202020204" pitchFamily="34" charset="0"/>
              <a:buChar char="•"/>
            </a:pPr>
            <a:endParaRPr lang="en-GB" sz="1400" dirty="0"/>
          </a:p>
        </p:txBody>
      </p:sp>
      <p:sp>
        <p:nvSpPr>
          <p:cNvPr id="5" name="Slide Number Placeholder 4">
            <a:extLst>
              <a:ext uri="{FF2B5EF4-FFF2-40B4-BE49-F238E27FC236}">
                <a16:creationId xmlns:a16="http://schemas.microsoft.com/office/drawing/2014/main" id="{8086B2CF-55E5-3DF3-5774-97A9C263FAD1}"/>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18</a:t>
            </a:fld>
            <a:endParaRPr lang="en-US" dirty="0"/>
          </a:p>
        </p:txBody>
      </p:sp>
      <p:graphicFrame>
        <p:nvGraphicFramePr>
          <p:cNvPr id="6" name="Table 5">
            <a:extLst>
              <a:ext uri="{FF2B5EF4-FFF2-40B4-BE49-F238E27FC236}">
                <a16:creationId xmlns:a16="http://schemas.microsoft.com/office/drawing/2014/main" id="{01C09864-1381-8AB1-C818-C9A103B1104E}"/>
              </a:ext>
            </a:extLst>
          </p:cNvPr>
          <p:cNvGraphicFramePr>
            <a:graphicFrameLocks noGrp="1"/>
          </p:cNvGraphicFramePr>
          <p:nvPr>
            <p:extLst>
              <p:ext uri="{D42A27DB-BD31-4B8C-83A1-F6EECF244321}">
                <p14:modId xmlns:p14="http://schemas.microsoft.com/office/powerpoint/2010/main" val="3777790582"/>
              </p:ext>
            </p:extLst>
          </p:nvPr>
        </p:nvGraphicFramePr>
        <p:xfrm>
          <a:off x="7655859" y="3429000"/>
          <a:ext cx="3897529" cy="1106430"/>
        </p:xfrm>
        <a:graphic>
          <a:graphicData uri="http://schemas.openxmlformats.org/drawingml/2006/table">
            <a:tbl>
              <a:tblPr firstRow="1" bandRow="1">
                <a:tableStyleId>{7DF18680-E054-41AD-8BC1-D1AEF772440D}</a:tableStyleId>
              </a:tblPr>
              <a:tblGrid>
                <a:gridCol w="953710">
                  <a:extLst>
                    <a:ext uri="{9D8B030D-6E8A-4147-A177-3AD203B41FA5}">
                      <a16:colId xmlns:a16="http://schemas.microsoft.com/office/drawing/2014/main" val="3356168078"/>
                    </a:ext>
                  </a:extLst>
                </a:gridCol>
                <a:gridCol w="926145">
                  <a:extLst>
                    <a:ext uri="{9D8B030D-6E8A-4147-A177-3AD203B41FA5}">
                      <a16:colId xmlns:a16="http://schemas.microsoft.com/office/drawing/2014/main" val="2696975516"/>
                    </a:ext>
                  </a:extLst>
                </a:gridCol>
                <a:gridCol w="727685">
                  <a:extLst>
                    <a:ext uri="{9D8B030D-6E8A-4147-A177-3AD203B41FA5}">
                      <a16:colId xmlns:a16="http://schemas.microsoft.com/office/drawing/2014/main" val="291953671"/>
                    </a:ext>
                  </a:extLst>
                </a:gridCol>
                <a:gridCol w="1289989">
                  <a:extLst>
                    <a:ext uri="{9D8B030D-6E8A-4147-A177-3AD203B41FA5}">
                      <a16:colId xmlns:a16="http://schemas.microsoft.com/office/drawing/2014/main" val="3900783045"/>
                    </a:ext>
                  </a:extLst>
                </a:gridCol>
              </a:tblGrid>
              <a:tr h="295030">
                <a:tc>
                  <a:txBody>
                    <a:bodyPr/>
                    <a:lstStyle/>
                    <a:p>
                      <a:r>
                        <a:rPr lang="en-GB" sz="1200" dirty="0"/>
                        <a:t>Group</a:t>
                      </a:r>
                    </a:p>
                  </a:txBody>
                  <a:tcPr/>
                </a:tc>
                <a:tc>
                  <a:txBody>
                    <a:bodyPr/>
                    <a:lstStyle/>
                    <a:p>
                      <a:r>
                        <a:rPr lang="en-GB" sz="1200" dirty="0"/>
                        <a:t>x</a:t>
                      </a:r>
                      <a:r>
                        <a:rPr lang="en-GB" sz="1200" baseline="30000" dirty="0"/>
                        <a:t>2</a:t>
                      </a:r>
                      <a:endParaRPr lang="en-GB" sz="1200" dirty="0"/>
                    </a:p>
                  </a:txBody>
                  <a:tcPr/>
                </a:tc>
                <a:tc>
                  <a:txBody>
                    <a:bodyPr/>
                    <a:lstStyle/>
                    <a:p>
                      <a:r>
                        <a:rPr lang="en-GB" sz="1200" dirty="0" err="1"/>
                        <a:t>df</a:t>
                      </a:r>
                      <a:endParaRPr lang="en-GB" sz="1200" dirty="0"/>
                    </a:p>
                  </a:txBody>
                  <a:tcPr/>
                </a:tc>
                <a:tc>
                  <a:txBody>
                    <a:bodyPr/>
                    <a:lstStyle/>
                    <a:p>
                      <a:r>
                        <a:rPr lang="en-GB" sz="1200" dirty="0"/>
                        <a:t>P-value</a:t>
                      </a:r>
                    </a:p>
                  </a:txBody>
                  <a:tcPr/>
                </a:tc>
                <a:extLst>
                  <a:ext uri="{0D108BD9-81ED-4DB2-BD59-A6C34878D82A}">
                    <a16:rowId xmlns:a16="http://schemas.microsoft.com/office/drawing/2014/main" val="2366567422"/>
                  </a:ext>
                </a:extLst>
              </a:tr>
              <a:tr h="422843">
                <a:tc>
                  <a:txBody>
                    <a:bodyPr/>
                    <a:lstStyle/>
                    <a:p>
                      <a:r>
                        <a:rPr lang="en-GB" sz="1050" dirty="0"/>
                        <a:t>BMI category</a:t>
                      </a:r>
                    </a:p>
                  </a:txBody>
                  <a:tcPr/>
                </a:tc>
                <a:tc>
                  <a:txBody>
                    <a:bodyPr/>
                    <a:lstStyle/>
                    <a:p>
                      <a:r>
                        <a:rPr lang="en-GB" sz="1200" dirty="0"/>
                        <a:t>69.57</a:t>
                      </a:r>
                    </a:p>
                  </a:txBody>
                  <a:tcPr/>
                </a:tc>
                <a:tc>
                  <a:txBody>
                    <a:bodyPr/>
                    <a:lstStyle/>
                    <a:p>
                      <a:r>
                        <a:rPr lang="en-GB" sz="1200" dirty="0"/>
                        <a:t>3</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p&lt;0.001</a:t>
                      </a:r>
                    </a:p>
                  </a:txBody>
                  <a:tcPr/>
                </a:tc>
                <a:extLst>
                  <a:ext uri="{0D108BD9-81ED-4DB2-BD59-A6C34878D82A}">
                    <a16:rowId xmlns:a16="http://schemas.microsoft.com/office/drawing/2014/main" val="1529621986"/>
                  </a:ext>
                </a:extLst>
              </a:tr>
              <a:tr h="388557">
                <a:tc>
                  <a:txBody>
                    <a:bodyPr/>
                    <a:lstStyle/>
                    <a:p>
                      <a:r>
                        <a:rPr lang="en-GB" sz="1200" dirty="0"/>
                        <a:t>Age group</a:t>
                      </a:r>
                    </a:p>
                  </a:txBody>
                  <a:tcPr/>
                </a:tc>
                <a:tc>
                  <a:txBody>
                    <a:bodyPr/>
                    <a:lstStyle/>
                    <a:p>
                      <a:r>
                        <a:rPr lang="en-GB" sz="1200" dirty="0"/>
                        <a:t>67.79</a:t>
                      </a:r>
                    </a:p>
                  </a:txBody>
                  <a:tcPr/>
                </a:tc>
                <a:tc>
                  <a:txBody>
                    <a:bodyPr/>
                    <a:lstStyle/>
                    <a:p>
                      <a:r>
                        <a:rPr lang="en-GB" sz="1200" dirty="0"/>
                        <a:t>3</a:t>
                      </a:r>
                    </a:p>
                  </a:txBody>
                  <a:tcPr/>
                </a:tc>
                <a:tc>
                  <a:txBody>
                    <a:bodyPr/>
                    <a:lstStyle/>
                    <a:p>
                      <a:r>
                        <a:rPr lang="en-GB" sz="1200" dirty="0"/>
                        <a:t>p&lt;0.001</a:t>
                      </a:r>
                    </a:p>
                  </a:txBody>
                  <a:tcPr/>
                </a:tc>
                <a:extLst>
                  <a:ext uri="{0D108BD9-81ED-4DB2-BD59-A6C34878D82A}">
                    <a16:rowId xmlns:a16="http://schemas.microsoft.com/office/drawing/2014/main" val="2792244504"/>
                  </a:ext>
                </a:extLst>
              </a:tr>
            </a:tbl>
          </a:graphicData>
        </a:graphic>
      </p:graphicFrame>
      <p:pic>
        <p:nvPicPr>
          <p:cNvPr id="8" name="Audio 7">
            <a:extLst>
              <a:ext uri="{FF2B5EF4-FFF2-40B4-BE49-F238E27FC236}">
                <a16:creationId xmlns:a16="http://schemas.microsoft.com/office/drawing/2014/main" id="{C2318C90-6CCF-4880-CC09-A066C0799C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239742"/>
      </p:ext>
    </p:extLst>
  </p:cSld>
  <p:clrMapOvr>
    <a:masterClrMapping/>
  </p:clrMapOvr>
  <mc:AlternateContent xmlns:mc="http://schemas.openxmlformats.org/markup-compatibility/2006">
    <mc:Choice xmlns:p14="http://schemas.microsoft.com/office/powerpoint/2010/main" Requires="p14">
      <p:transition spd="slow" p14:dur="2000" advTm="56896"/>
    </mc:Choice>
    <mc:Fallback>
      <p:transition spd="slow" advTm="56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3A6970-2133-4B74-5A5B-683C2F37E8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ABD2CD0-478D-B9B3-886E-25C9D9F7C25D}"/>
              </a:ext>
            </a:extLst>
          </p:cNvPr>
          <p:cNvSpPr>
            <a:spLocks noGrp="1"/>
          </p:cNvSpPr>
          <p:nvPr>
            <p:ph type="title"/>
          </p:nvPr>
        </p:nvSpPr>
        <p:spPr>
          <a:xfrm>
            <a:off x="741680" y="430482"/>
            <a:ext cx="10500989" cy="1327464"/>
          </a:xfrm>
        </p:spPr>
        <p:txBody>
          <a:bodyPr/>
          <a:lstStyle/>
          <a:p>
            <a:r>
              <a:rPr lang="en-US" sz="2800" dirty="0"/>
              <a:t>Comparison of mean glucose levels per age group</a:t>
            </a:r>
          </a:p>
        </p:txBody>
      </p:sp>
      <p:sp>
        <p:nvSpPr>
          <p:cNvPr id="4" name="Content Placeholder 3">
            <a:extLst>
              <a:ext uri="{FF2B5EF4-FFF2-40B4-BE49-F238E27FC236}">
                <a16:creationId xmlns:a16="http://schemas.microsoft.com/office/drawing/2014/main" id="{40225EF7-5F99-EE9F-53DF-3E9F92EADCC4}"/>
              </a:ext>
            </a:extLst>
          </p:cNvPr>
          <p:cNvSpPr>
            <a:spLocks noGrp="1"/>
          </p:cNvSpPr>
          <p:nvPr>
            <p:ph sz="quarter" idx="36"/>
          </p:nvPr>
        </p:nvSpPr>
        <p:spPr>
          <a:xfrm>
            <a:off x="441877" y="2139351"/>
            <a:ext cx="6234967" cy="4288167"/>
          </a:xfrm>
        </p:spPr>
        <p:txBody>
          <a:bodyPr/>
          <a:lstStyle/>
          <a:p>
            <a:pPr marL="285750" indent="-285750">
              <a:buFont typeface="Arial" panose="020B0604020202020204" pitchFamily="34" charset="0"/>
              <a:buChar char="•"/>
            </a:pPr>
            <a:r>
              <a:rPr lang="en-GB" sz="1600" dirty="0"/>
              <a:t>Age groups split by decade</a:t>
            </a:r>
          </a:p>
          <a:p>
            <a:pPr marL="285750" indent="-285750">
              <a:buFont typeface="Arial" panose="020B0604020202020204" pitchFamily="34" charset="0"/>
              <a:buChar char="•"/>
            </a:pPr>
            <a:r>
              <a:rPr lang="en-GB" sz="1600" dirty="0"/>
              <a:t>Normality of glucose levels per age group tested using Shapiro-Wilk normality test</a:t>
            </a:r>
          </a:p>
          <a:p>
            <a:pPr marL="285750" indent="-285750">
              <a:buFont typeface="Arial" panose="020B0604020202020204" pitchFamily="34" charset="0"/>
              <a:buChar char="•"/>
            </a:pPr>
            <a:r>
              <a:rPr lang="en-GB" sz="1600" dirty="0"/>
              <a:t>Homogeneity of variances tested using Bartlett test</a:t>
            </a:r>
          </a:p>
          <a:p>
            <a:pPr marL="569214" lvl="1"/>
            <a:r>
              <a:rPr lang="en-GB" sz="1600" dirty="0"/>
              <a:t>K</a:t>
            </a:r>
            <a:r>
              <a:rPr lang="en-GB" sz="1600" baseline="30000" dirty="0"/>
              <a:t>2</a:t>
            </a:r>
            <a:r>
              <a:rPr lang="en-GB" sz="1600" dirty="0"/>
              <a:t> = 7.15, </a:t>
            </a:r>
            <a:r>
              <a:rPr lang="en-GB" sz="1600" dirty="0" err="1"/>
              <a:t>df</a:t>
            </a:r>
            <a:r>
              <a:rPr lang="en-GB" sz="1600" dirty="0"/>
              <a:t> = 3, p=0.07</a:t>
            </a:r>
          </a:p>
          <a:p>
            <a:pPr marL="285750" indent="-285750">
              <a:buFont typeface="Arial" panose="020B0604020202020204" pitchFamily="34" charset="0"/>
              <a:buChar char="•"/>
            </a:pPr>
            <a:r>
              <a:rPr lang="en-GB" sz="1600" dirty="0"/>
              <a:t>Hypotheses</a:t>
            </a:r>
          </a:p>
          <a:p>
            <a:pPr marL="569214" lvl="1"/>
            <a:r>
              <a:rPr lang="en-GB" sz="1400" dirty="0"/>
              <a:t>H</a:t>
            </a:r>
            <a:r>
              <a:rPr lang="en-GB" sz="1400" baseline="-25000" dirty="0"/>
              <a:t>0</a:t>
            </a:r>
            <a:r>
              <a:rPr lang="en-GB" sz="1400" dirty="0"/>
              <a:t> – there is no significant difference in the distributions of glucose levels per age group</a:t>
            </a:r>
          </a:p>
          <a:p>
            <a:pPr marL="569214" lvl="1"/>
            <a:r>
              <a:rPr lang="en-GB" sz="1400" dirty="0"/>
              <a:t>H</a:t>
            </a:r>
            <a:r>
              <a:rPr lang="en-GB" sz="1400" baseline="-25000" dirty="0"/>
              <a:t>1</a:t>
            </a:r>
            <a:r>
              <a:rPr lang="en-GB" sz="1400" dirty="0"/>
              <a:t> – there is a significant difference in the distributions of glucose levels per age group</a:t>
            </a:r>
            <a:endParaRPr lang="en-GB" sz="1600" dirty="0"/>
          </a:p>
          <a:p>
            <a:pPr marL="285750" indent="-285750">
              <a:buFont typeface="Arial" panose="020B0604020202020204" pitchFamily="34" charset="0"/>
              <a:buChar char="•"/>
            </a:pPr>
            <a:r>
              <a:rPr lang="en-GB" sz="1600" dirty="0"/>
              <a:t>Kruskal-Wallis test showed a significant difference in distribution of glucose levels</a:t>
            </a:r>
          </a:p>
          <a:p>
            <a:pPr marL="285750" indent="-285750">
              <a:buFont typeface="Arial" panose="020B0604020202020204" pitchFamily="34" charset="0"/>
              <a:buChar char="•"/>
            </a:pPr>
            <a:endParaRPr lang="en-GB" sz="1600" dirty="0"/>
          </a:p>
          <a:p>
            <a:pPr marL="285750" indent="-285750">
              <a:buFont typeface="Arial" panose="020B0604020202020204" pitchFamily="34" charset="0"/>
              <a:buChar char="•"/>
            </a:pPr>
            <a:endParaRPr lang="en-GB" sz="1400" dirty="0"/>
          </a:p>
        </p:txBody>
      </p:sp>
      <p:sp>
        <p:nvSpPr>
          <p:cNvPr id="5" name="Slide Number Placeholder 4">
            <a:extLst>
              <a:ext uri="{FF2B5EF4-FFF2-40B4-BE49-F238E27FC236}">
                <a16:creationId xmlns:a16="http://schemas.microsoft.com/office/drawing/2014/main" id="{9F1CD3F9-2D21-BBF6-F10D-C8F95D23658D}"/>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19</a:t>
            </a:fld>
            <a:endParaRPr lang="en-US" dirty="0"/>
          </a:p>
        </p:txBody>
      </p:sp>
      <p:graphicFrame>
        <p:nvGraphicFramePr>
          <p:cNvPr id="3" name="Table 2">
            <a:extLst>
              <a:ext uri="{FF2B5EF4-FFF2-40B4-BE49-F238E27FC236}">
                <a16:creationId xmlns:a16="http://schemas.microsoft.com/office/drawing/2014/main" id="{52135916-0A41-03F3-1106-3EA670332F68}"/>
              </a:ext>
            </a:extLst>
          </p:cNvPr>
          <p:cNvGraphicFramePr>
            <a:graphicFrameLocks noGrp="1"/>
          </p:cNvGraphicFramePr>
          <p:nvPr>
            <p:extLst>
              <p:ext uri="{D42A27DB-BD31-4B8C-83A1-F6EECF244321}">
                <p14:modId xmlns:p14="http://schemas.microsoft.com/office/powerpoint/2010/main" val="3460273873"/>
              </p:ext>
            </p:extLst>
          </p:nvPr>
        </p:nvGraphicFramePr>
        <p:xfrm>
          <a:off x="8319538" y="2001718"/>
          <a:ext cx="3149601" cy="1645920"/>
        </p:xfrm>
        <a:graphic>
          <a:graphicData uri="http://schemas.openxmlformats.org/drawingml/2006/table">
            <a:tbl>
              <a:tblPr firstRow="1" bandRow="1">
                <a:tableStyleId>{7DF18680-E054-41AD-8BC1-D1AEF772440D}</a:tableStyleId>
              </a:tblPr>
              <a:tblGrid>
                <a:gridCol w="1049867">
                  <a:extLst>
                    <a:ext uri="{9D8B030D-6E8A-4147-A177-3AD203B41FA5}">
                      <a16:colId xmlns:a16="http://schemas.microsoft.com/office/drawing/2014/main" val="3356168078"/>
                    </a:ext>
                  </a:extLst>
                </a:gridCol>
                <a:gridCol w="1049867">
                  <a:extLst>
                    <a:ext uri="{9D8B030D-6E8A-4147-A177-3AD203B41FA5}">
                      <a16:colId xmlns:a16="http://schemas.microsoft.com/office/drawing/2014/main" val="2696975516"/>
                    </a:ext>
                  </a:extLst>
                </a:gridCol>
                <a:gridCol w="1049867">
                  <a:extLst>
                    <a:ext uri="{9D8B030D-6E8A-4147-A177-3AD203B41FA5}">
                      <a16:colId xmlns:a16="http://schemas.microsoft.com/office/drawing/2014/main" val="291953671"/>
                    </a:ext>
                  </a:extLst>
                </a:gridCol>
              </a:tblGrid>
              <a:tr h="237057">
                <a:tc>
                  <a:txBody>
                    <a:bodyPr/>
                    <a:lstStyle/>
                    <a:p>
                      <a:r>
                        <a:rPr lang="en-GB" sz="1200" dirty="0"/>
                        <a:t>Age Group</a:t>
                      </a:r>
                    </a:p>
                  </a:txBody>
                  <a:tcPr/>
                </a:tc>
                <a:tc>
                  <a:txBody>
                    <a:bodyPr/>
                    <a:lstStyle/>
                    <a:p>
                      <a:r>
                        <a:rPr lang="en-GB" sz="1200" dirty="0"/>
                        <a:t>W</a:t>
                      </a:r>
                    </a:p>
                  </a:txBody>
                  <a:tcPr/>
                </a:tc>
                <a:tc>
                  <a:txBody>
                    <a:bodyPr/>
                    <a:lstStyle/>
                    <a:p>
                      <a:r>
                        <a:rPr lang="en-GB" sz="1200" dirty="0"/>
                        <a:t>P-value</a:t>
                      </a:r>
                    </a:p>
                  </a:txBody>
                  <a:tcPr/>
                </a:tc>
                <a:extLst>
                  <a:ext uri="{0D108BD9-81ED-4DB2-BD59-A6C34878D82A}">
                    <a16:rowId xmlns:a16="http://schemas.microsoft.com/office/drawing/2014/main" val="2366567422"/>
                  </a:ext>
                </a:extLst>
              </a:tr>
              <a:tr h="237057">
                <a:tc>
                  <a:txBody>
                    <a:bodyPr/>
                    <a:lstStyle/>
                    <a:p>
                      <a:r>
                        <a:rPr lang="en-GB" sz="1200" dirty="0"/>
                        <a:t>&lt;30</a:t>
                      </a:r>
                    </a:p>
                  </a:txBody>
                  <a:tcPr/>
                </a:tc>
                <a:tc>
                  <a:txBody>
                    <a:bodyPr/>
                    <a:lstStyle/>
                    <a:p>
                      <a:r>
                        <a:rPr lang="en-GB" sz="1200" dirty="0"/>
                        <a:t>0.95</a:t>
                      </a:r>
                    </a:p>
                  </a:txBody>
                  <a:tcPr/>
                </a:tc>
                <a:tc>
                  <a:txBody>
                    <a:bodyPr/>
                    <a:lstStyle/>
                    <a:p>
                      <a:r>
                        <a:rPr lang="en-GB" sz="1200" dirty="0"/>
                        <a:t>P&lt;0.001</a:t>
                      </a:r>
                    </a:p>
                  </a:txBody>
                  <a:tcPr/>
                </a:tc>
                <a:extLst>
                  <a:ext uri="{0D108BD9-81ED-4DB2-BD59-A6C34878D82A}">
                    <a16:rowId xmlns:a16="http://schemas.microsoft.com/office/drawing/2014/main" val="1529621986"/>
                  </a:ext>
                </a:extLst>
              </a:tr>
              <a:tr h="237057">
                <a:tc>
                  <a:txBody>
                    <a:bodyPr/>
                    <a:lstStyle/>
                    <a:p>
                      <a:r>
                        <a:rPr lang="en-GB" sz="1200" dirty="0"/>
                        <a:t>30-39</a:t>
                      </a:r>
                    </a:p>
                  </a:txBody>
                  <a:tcPr/>
                </a:tc>
                <a:tc>
                  <a:txBody>
                    <a:bodyPr/>
                    <a:lstStyle/>
                    <a:p>
                      <a:r>
                        <a:rPr lang="en-GB" sz="1200" dirty="0"/>
                        <a:t>0.97</a:t>
                      </a:r>
                    </a:p>
                  </a:txBody>
                  <a:tcPr/>
                </a:tc>
                <a:tc>
                  <a:txBody>
                    <a:bodyPr/>
                    <a:lstStyle/>
                    <a:p>
                      <a:r>
                        <a:rPr lang="en-GB" sz="1200" dirty="0"/>
                        <a:t>p=0.003</a:t>
                      </a:r>
                    </a:p>
                  </a:txBody>
                  <a:tcPr/>
                </a:tc>
                <a:extLst>
                  <a:ext uri="{0D108BD9-81ED-4DB2-BD59-A6C34878D82A}">
                    <a16:rowId xmlns:a16="http://schemas.microsoft.com/office/drawing/2014/main" val="2792244504"/>
                  </a:ext>
                </a:extLst>
              </a:tr>
              <a:tr h="237057">
                <a:tc>
                  <a:txBody>
                    <a:bodyPr/>
                    <a:lstStyle/>
                    <a:p>
                      <a:r>
                        <a:rPr lang="en-GB" sz="1200" dirty="0"/>
                        <a:t>40-49</a:t>
                      </a:r>
                    </a:p>
                  </a:txBody>
                  <a:tcPr/>
                </a:tc>
                <a:tc>
                  <a:txBody>
                    <a:bodyPr/>
                    <a:lstStyle/>
                    <a:p>
                      <a:r>
                        <a:rPr lang="en-GB" sz="1200" dirty="0"/>
                        <a:t>0.98</a:t>
                      </a:r>
                    </a:p>
                  </a:txBody>
                  <a:tcPr/>
                </a:tc>
                <a:tc>
                  <a:txBody>
                    <a:bodyPr/>
                    <a:lstStyle/>
                    <a:p>
                      <a:r>
                        <a:rPr lang="en-GB" sz="1200" dirty="0"/>
                        <a:t>p=0.20</a:t>
                      </a:r>
                    </a:p>
                  </a:txBody>
                  <a:tcPr/>
                </a:tc>
                <a:extLst>
                  <a:ext uri="{0D108BD9-81ED-4DB2-BD59-A6C34878D82A}">
                    <a16:rowId xmlns:a16="http://schemas.microsoft.com/office/drawing/2014/main" val="3777748981"/>
                  </a:ext>
                </a:extLst>
              </a:tr>
              <a:tr h="237057">
                <a:tc>
                  <a:txBody>
                    <a:bodyPr/>
                    <a:lstStyle/>
                    <a:p>
                      <a:r>
                        <a:rPr lang="en-GB" sz="1200" dirty="0"/>
                        <a:t>50+</a:t>
                      </a:r>
                    </a:p>
                  </a:txBody>
                  <a:tcPr/>
                </a:tc>
                <a:tc>
                  <a:txBody>
                    <a:bodyPr/>
                    <a:lstStyle/>
                    <a:p>
                      <a:r>
                        <a:rPr lang="en-GB" sz="1200" dirty="0"/>
                        <a:t>0.98</a:t>
                      </a:r>
                    </a:p>
                  </a:txBody>
                  <a:tcPr/>
                </a:tc>
                <a:tc>
                  <a:txBody>
                    <a:bodyPr/>
                    <a:lstStyle/>
                    <a:p>
                      <a:r>
                        <a:rPr lang="en-GB" sz="1200" dirty="0"/>
                        <a:t>p=0.18</a:t>
                      </a:r>
                    </a:p>
                  </a:txBody>
                  <a:tcPr/>
                </a:tc>
                <a:extLst>
                  <a:ext uri="{0D108BD9-81ED-4DB2-BD59-A6C34878D82A}">
                    <a16:rowId xmlns:a16="http://schemas.microsoft.com/office/drawing/2014/main" val="2155640667"/>
                  </a:ext>
                </a:extLst>
              </a:tr>
              <a:tr h="237057">
                <a:tc gridSpan="3">
                  <a:txBody>
                    <a:bodyPr/>
                    <a:lstStyle/>
                    <a:p>
                      <a:pPr algn="ctr"/>
                      <a:r>
                        <a:rPr lang="en-GB" sz="1200" dirty="0"/>
                        <a:t>Shapiro-Wilk normality test</a:t>
                      </a:r>
                    </a:p>
                  </a:txBody>
                  <a:tcPr/>
                </a:tc>
                <a:tc hMerge="1">
                  <a:txBody>
                    <a:bodyPr/>
                    <a:lstStyle/>
                    <a:p>
                      <a:endParaRPr lang="en-GB" sz="1200" dirty="0"/>
                    </a:p>
                  </a:txBody>
                  <a:tcPr/>
                </a:tc>
                <a:tc hMerge="1">
                  <a:txBody>
                    <a:bodyPr/>
                    <a:lstStyle/>
                    <a:p>
                      <a:endParaRPr lang="en-GB" sz="1200" dirty="0"/>
                    </a:p>
                  </a:txBody>
                  <a:tcPr/>
                </a:tc>
                <a:extLst>
                  <a:ext uri="{0D108BD9-81ED-4DB2-BD59-A6C34878D82A}">
                    <a16:rowId xmlns:a16="http://schemas.microsoft.com/office/drawing/2014/main" val="305197014"/>
                  </a:ext>
                </a:extLst>
              </a:tr>
            </a:tbl>
          </a:graphicData>
        </a:graphic>
      </p:graphicFrame>
      <p:graphicFrame>
        <p:nvGraphicFramePr>
          <p:cNvPr id="7" name="Table 6">
            <a:extLst>
              <a:ext uri="{FF2B5EF4-FFF2-40B4-BE49-F238E27FC236}">
                <a16:creationId xmlns:a16="http://schemas.microsoft.com/office/drawing/2014/main" id="{9DA04795-B59A-7062-D2B3-F740D47B7B9F}"/>
              </a:ext>
            </a:extLst>
          </p:cNvPr>
          <p:cNvGraphicFramePr>
            <a:graphicFrameLocks noGrp="1"/>
          </p:cNvGraphicFramePr>
          <p:nvPr>
            <p:extLst>
              <p:ext uri="{D42A27DB-BD31-4B8C-83A1-F6EECF244321}">
                <p14:modId xmlns:p14="http://schemas.microsoft.com/office/powerpoint/2010/main" val="4138935923"/>
              </p:ext>
            </p:extLst>
          </p:nvPr>
        </p:nvGraphicFramePr>
        <p:xfrm>
          <a:off x="6676844" y="3891411"/>
          <a:ext cx="4792295" cy="2334789"/>
        </p:xfrm>
        <a:graphic>
          <a:graphicData uri="http://schemas.openxmlformats.org/drawingml/2006/table">
            <a:tbl>
              <a:tblPr firstRow="1" bandRow="1">
                <a:tableStyleId>{7DF18680-E054-41AD-8BC1-D1AEF772440D}</a:tableStyleId>
              </a:tblPr>
              <a:tblGrid>
                <a:gridCol w="958459">
                  <a:extLst>
                    <a:ext uri="{9D8B030D-6E8A-4147-A177-3AD203B41FA5}">
                      <a16:colId xmlns:a16="http://schemas.microsoft.com/office/drawing/2014/main" val="3356168078"/>
                    </a:ext>
                  </a:extLst>
                </a:gridCol>
                <a:gridCol w="958459">
                  <a:extLst>
                    <a:ext uri="{9D8B030D-6E8A-4147-A177-3AD203B41FA5}">
                      <a16:colId xmlns:a16="http://schemas.microsoft.com/office/drawing/2014/main" val="2696975516"/>
                    </a:ext>
                  </a:extLst>
                </a:gridCol>
                <a:gridCol w="958459">
                  <a:extLst>
                    <a:ext uri="{9D8B030D-6E8A-4147-A177-3AD203B41FA5}">
                      <a16:colId xmlns:a16="http://schemas.microsoft.com/office/drawing/2014/main" val="291953671"/>
                    </a:ext>
                  </a:extLst>
                </a:gridCol>
                <a:gridCol w="958459">
                  <a:extLst>
                    <a:ext uri="{9D8B030D-6E8A-4147-A177-3AD203B41FA5}">
                      <a16:colId xmlns:a16="http://schemas.microsoft.com/office/drawing/2014/main" val="1468900351"/>
                    </a:ext>
                  </a:extLst>
                </a:gridCol>
                <a:gridCol w="958459">
                  <a:extLst>
                    <a:ext uri="{9D8B030D-6E8A-4147-A177-3AD203B41FA5}">
                      <a16:colId xmlns:a16="http://schemas.microsoft.com/office/drawing/2014/main" val="3900783045"/>
                    </a:ext>
                  </a:extLst>
                </a:gridCol>
              </a:tblGrid>
              <a:tr h="461944">
                <a:tc>
                  <a:txBody>
                    <a:bodyPr/>
                    <a:lstStyle/>
                    <a:p>
                      <a:r>
                        <a:rPr lang="en-GB" sz="1200" dirty="0"/>
                        <a:t>Age Group</a:t>
                      </a:r>
                    </a:p>
                  </a:txBody>
                  <a:tcPr/>
                </a:tc>
                <a:tc>
                  <a:txBody>
                    <a:bodyPr/>
                    <a:lstStyle/>
                    <a:p>
                      <a:r>
                        <a:rPr lang="en-GB" sz="1200" dirty="0"/>
                        <a:t>Mean Glucose</a:t>
                      </a:r>
                    </a:p>
                  </a:txBody>
                  <a:tcPr/>
                </a:tc>
                <a:tc>
                  <a:txBody>
                    <a:bodyPr/>
                    <a:lstStyle/>
                    <a:p>
                      <a:r>
                        <a:rPr lang="en-GB" sz="1200" dirty="0"/>
                        <a:t>Chi-squared</a:t>
                      </a:r>
                    </a:p>
                  </a:txBody>
                  <a:tcPr/>
                </a:tc>
                <a:tc>
                  <a:txBody>
                    <a:bodyPr/>
                    <a:lstStyle/>
                    <a:p>
                      <a:r>
                        <a:rPr lang="en-GB" sz="1200" dirty="0" err="1"/>
                        <a:t>df</a:t>
                      </a:r>
                      <a:endParaRPr lang="en-GB" sz="1200" dirty="0"/>
                    </a:p>
                  </a:txBody>
                  <a:tcPr/>
                </a:tc>
                <a:tc>
                  <a:txBody>
                    <a:bodyPr/>
                    <a:lstStyle/>
                    <a:p>
                      <a:r>
                        <a:rPr lang="en-GB" sz="1200" dirty="0"/>
                        <a:t>P-value</a:t>
                      </a:r>
                    </a:p>
                  </a:txBody>
                  <a:tcPr/>
                </a:tc>
                <a:extLst>
                  <a:ext uri="{0D108BD9-81ED-4DB2-BD59-A6C34878D82A}">
                    <a16:rowId xmlns:a16="http://schemas.microsoft.com/office/drawing/2014/main" val="2366567422"/>
                  </a:ext>
                </a:extLst>
              </a:tr>
              <a:tr h="374569">
                <a:tc>
                  <a:txBody>
                    <a:bodyPr/>
                    <a:lstStyle/>
                    <a:p>
                      <a:r>
                        <a:rPr lang="en-GB" sz="1200" dirty="0"/>
                        <a:t>&lt;30</a:t>
                      </a:r>
                    </a:p>
                  </a:txBody>
                  <a:tcPr/>
                </a:tc>
                <a:tc>
                  <a:txBody>
                    <a:bodyPr/>
                    <a:lstStyle/>
                    <a:p>
                      <a:r>
                        <a:rPr lang="en-GB" sz="1200" dirty="0"/>
                        <a:t>115.06</a:t>
                      </a:r>
                    </a:p>
                  </a:txBody>
                  <a:tcPr/>
                </a:tc>
                <a:tc>
                  <a:txBody>
                    <a:bodyPr/>
                    <a:lstStyle/>
                    <a:p>
                      <a:endParaRPr lang="en-GB" sz="1200" dirty="0"/>
                    </a:p>
                  </a:txBody>
                  <a:tcPr/>
                </a:tc>
                <a:tc>
                  <a:txBody>
                    <a:bodyPr/>
                    <a:lstStyle/>
                    <a:p>
                      <a:endParaRPr lang="en-GB" sz="1200"/>
                    </a:p>
                  </a:txBody>
                  <a:tcPr/>
                </a:tc>
                <a:tc>
                  <a:txBody>
                    <a:bodyPr/>
                    <a:lstStyle/>
                    <a:p>
                      <a:endParaRPr lang="en-GB" sz="1200" dirty="0"/>
                    </a:p>
                  </a:txBody>
                  <a:tcPr/>
                </a:tc>
                <a:extLst>
                  <a:ext uri="{0D108BD9-81ED-4DB2-BD59-A6C34878D82A}">
                    <a16:rowId xmlns:a16="http://schemas.microsoft.com/office/drawing/2014/main" val="1529621986"/>
                  </a:ext>
                </a:extLst>
              </a:tr>
              <a:tr h="374569">
                <a:tc>
                  <a:txBody>
                    <a:bodyPr/>
                    <a:lstStyle/>
                    <a:p>
                      <a:r>
                        <a:rPr lang="en-GB" sz="1200" dirty="0"/>
                        <a:t>30-39</a:t>
                      </a:r>
                    </a:p>
                  </a:txBody>
                  <a:tcPr/>
                </a:tc>
                <a:tc>
                  <a:txBody>
                    <a:bodyPr/>
                    <a:lstStyle/>
                    <a:p>
                      <a:r>
                        <a:rPr lang="en-GB" sz="1200" dirty="0"/>
                        <a:t>126.25</a:t>
                      </a:r>
                    </a:p>
                  </a:txBody>
                  <a:tcPr/>
                </a:tc>
                <a:tc>
                  <a:txBody>
                    <a:bodyPr/>
                    <a:lstStyle/>
                    <a:p>
                      <a:endParaRPr lang="en-GB" sz="1200" dirty="0"/>
                    </a:p>
                  </a:txBody>
                  <a:tcPr/>
                </a:tc>
                <a:tc>
                  <a:txBody>
                    <a:bodyPr/>
                    <a:lstStyle/>
                    <a:p>
                      <a:endParaRPr lang="en-GB" sz="1200" dirty="0"/>
                    </a:p>
                  </a:txBody>
                  <a:tcPr/>
                </a:tc>
                <a:tc>
                  <a:txBody>
                    <a:bodyPr/>
                    <a:lstStyle/>
                    <a:p>
                      <a:endParaRPr lang="en-GB" sz="1200" dirty="0"/>
                    </a:p>
                  </a:txBody>
                  <a:tcPr/>
                </a:tc>
                <a:extLst>
                  <a:ext uri="{0D108BD9-81ED-4DB2-BD59-A6C34878D82A}">
                    <a16:rowId xmlns:a16="http://schemas.microsoft.com/office/drawing/2014/main" val="2792244504"/>
                  </a:ext>
                </a:extLst>
              </a:tr>
              <a:tr h="374569">
                <a:tc>
                  <a:txBody>
                    <a:bodyPr/>
                    <a:lstStyle/>
                    <a:p>
                      <a:r>
                        <a:rPr lang="en-GB" sz="1200" dirty="0"/>
                        <a:t>40-49</a:t>
                      </a:r>
                    </a:p>
                  </a:txBody>
                  <a:tcPr/>
                </a:tc>
                <a:tc>
                  <a:txBody>
                    <a:bodyPr/>
                    <a:lstStyle/>
                    <a:p>
                      <a:r>
                        <a:rPr lang="en-GB" sz="1200" dirty="0"/>
                        <a:t>125.16</a:t>
                      </a:r>
                    </a:p>
                  </a:txBody>
                  <a:tcPr/>
                </a:tc>
                <a:tc>
                  <a:txBody>
                    <a:bodyPr/>
                    <a:lstStyle/>
                    <a:p>
                      <a:endParaRPr lang="en-GB" sz="1200" dirty="0"/>
                    </a:p>
                  </a:txBody>
                  <a:tcPr/>
                </a:tc>
                <a:tc>
                  <a:txBody>
                    <a:bodyPr/>
                    <a:lstStyle/>
                    <a:p>
                      <a:endParaRPr lang="en-GB" sz="1200" dirty="0"/>
                    </a:p>
                  </a:txBody>
                  <a:tcPr/>
                </a:tc>
                <a:tc>
                  <a:txBody>
                    <a:bodyPr/>
                    <a:lstStyle/>
                    <a:p>
                      <a:endParaRPr lang="en-GB" sz="1200" dirty="0"/>
                    </a:p>
                  </a:txBody>
                  <a:tcPr/>
                </a:tc>
                <a:extLst>
                  <a:ext uri="{0D108BD9-81ED-4DB2-BD59-A6C34878D82A}">
                    <a16:rowId xmlns:a16="http://schemas.microsoft.com/office/drawing/2014/main" val="3777748981"/>
                  </a:ext>
                </a:extLst>
              </a:tr>
              <a:tr h="374569">
                <a:tc>
                  <a:txBody>
                    <a:bodyPr/>
                    <a:lstStyle/>
                    <a:p>
                      <a:r>
                        <a:rPr lang="en-GB" sz="1200" dirty="0"/>
                        <a:t>50+</a:t>
                      </a:r>
                    </a:p>
                  </a:txBody>
                  <a:tcPr/>
                </a:tc>
                <a:tc>
                  <a:txBody>
                    <a:bodyPr/>
                    <a:lstStyle/>
                    <a:p>
                      <a:r>
                        <a:rPr lang="en-GB" sz="1200" dirty="0"/>
                        <a:t>139.78</a:t>
                      </a:r>
                    </a:p>
                  </a:txBody>
                  <a:tcPr/>
                </a:tc>
                <a:tc>
                  <a:txBody>
                    <a:bodyPr/>
                    <a:lstStyle/>
                    <a:p>
                      <a:r>
                        <a:rPr lang="en-GB" sz="1200" dirty="0"/>
                        <a:t>54.74</a:t>
                      </a:r>
                    </a:p>
                  </a:txBody>
                  <a:tcPr/>
                </a:tc>
                <a:tc>
                  <a:txBody>
                    <a:bodyPr/>
                    <a:lstStyle/>
                    <a:p>
                      <a:r>
                        <a:rPr lang="en-GB" sz="1200" dirty="0"/>
                        <a:t>3</a:t>
                      </a:r>
                    </a:p>
                  </a:txBody>
                  <a:tcPr/>
                </a:tc>
                <a:tc>
                  <a:txBody>
                    <a:bodyPr/>
                    <a:lstStyle/>
                    <a:p>
                      <a:r>
                        <a:rPr lang="en-GB" sz="1200" dirty="0"/>
                        <a:t>p&lt;0.001</a:t>
                      </a:r>
                    </a:p>
                  </a:txBody>
                  <a:tcPr/>
                </a:tc>
                <a:extLst>
                  <a:ext uri="{0D108BD9-81ED-4DB2-BD59-A6C34878D82A}">
                    <a16:rowId xmlns:a16="http://schemas.microsoft.com/office/drawing/2014/main" val="2155640667"/>
                  </a:ext>
                </a:extLst>
              </a:tr>
              <a:tr h="374569">
                <a:tc gridSpan="5">
                  <a:txBody>
                    <a:bodyPr/>
                    <a:lstStyle/>
                    <a:p>
                      <a:pPr algn="ctr"/>
                      <a:r>
                        <a:rPr lang="en-GB" sz="1200" dirty="0"/>
                        <a:t>Kruskal-Wallis test</a:t>
                      </a:r>
                    </a:p>
                  </a:txBody>
                  <a:tcPr/>
                </a:tc>
                <a:tc hMerge="1">
                  <a:txBody>
                    <a:bodyPr/>
                    <a:lstStyle/>
                    <a:p>
                      <a:endParaRPr lang="en-GB" sz="1200" dirty="0"/>
                    </a:p>
                  </a:txBody>
                  <a:tcPr/>
                </a:tc>
                <a:tc hMerge="1">
                  <a:txBody>
                    <a:bodyPr/>
                    <a:lstStyle/>
                    <a:p>
                      <a:endParaRPr lang="en-GB" sz="1200" dirty="0"/>
                    </a:p>
                  </a:txBody>
                  <a:tcPr/>
                </a:tc>
                <a:tc hMerge="1">
                  <a:txBody>
                    <a:bodyPr/>
                    <a:lstStyle/>
                    <a:p>
                      <a:endParaRPr lang="en-GB" sz="1200" dirty="0"/>
                    </a:p>
                  </a:txBody>
                  <a:tcPr/>
                </a:tc>
                <a:tc hMerge="1">
                  <a:txBody>
                    <a:bodyPr/>
                    <a:lstStyle/>
                    <a:p>
                      <a:endParaRPr lang="en-GB" sz="1200" dirty="0"/>
                    </a:p>
                  </a:txBody>
                  <a:tcPr/>
                </a:tc>
                <a:extLst>
                  <a:ext uri="{0D108BD9-81ED-4DB2-BD59-A6C34878D82A}">
                    <a16:rowId xmlns:a16="http://schemas.microsoft.com/office/drawing/2014/main" val="2336571666"/>
                  </a:ext>
                </a:extLst>
              </a:tr>
            </a:tbl>
          </a:graphicData>
        </a:graphic>
      </p:graphicFrame>
      <p:pic>
        <p:nvPicPr>
          <p:cNvPr id="9" name="Audio 8">
            <a:extLst>
              <a:ext uri="{FF2B5EF4-FFF2-40B4-BE49-F238E27FC236}">
                <a16:creationId xmlns:a16="http://schemas.microsoft.com/office/drawing/2014/main" id="{318E739D-FD49-D5E6-5CD9-FBF9140221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76389049"/>
      </p:ext>
    </p:extLst>
  </p:cSld>
  <p:clrMapOvr>
    <a:masterClrMapping/>
  </p:clrMapOvr>
  <mc:AlternateContent xmlns:mc="http://schemas.openxmlformats.org/markup-compatibility/2006">
    <mc:Choice xmlns:p14="http://schemas.microsoft.com/office/powerpoint/2010/main" Requires="p14">
      <p:transition spd="slow" p14:dur="2000" advTm="40416"/>
    </mc:Choice>
    <mc:Fallback>
      <p:transition spd="slow" advTm="404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2458FF-0D0C-4ACC-C6FB-103BC0BADCCD}"/>
              </a:ext>
            </a:extLst>
          </p:cNvPr>
          <p:cNvSpPr>
            <a:spLocks noGrp="1"/>
          </p:cNvSpPr>
          <p:nvPr>
            <p:ph type="title"/>
          </p:nvPr>
        </p:nvSpPr>
        <p:spPr>
          <a:xfrm>
            <a:off x="741680" y="430482"/>
            <a:ext cx="10500989" cy="1327464"/>
          </a:xfrm>
        </p:spPr>
        <p:txBody>
          <a:bodyPr anchor="b">
            <a:normAutofit/>
          </a:bodyPr>
          <a:lstStyle/>
          <a:p>
            <a:r>
              <a:rPr lang="en-GB" noProof="0" dirty="0"/>
              <a:t>agenda</a:t>
            </a:r>
          </a:p>
        </p:txBody>
      </p:sp>
      <p:pic>
        <p:nvPicPr>
          <p:cNvPr id="4" name="Picture 3" descr="A long shot of a server room&#10;&#10;AI-generated content may be incorrect.">
            <a:extLst>
              <a:ext uri="{FF2B5EF4-FFF2-40B4-BE49-F238E27FC236}">
                <a16:creationId xmlns:a16="http://schemas.microsoft.com/office/drawing/2014/main" id="{904C477C-FFE3-5FBE-3E62-1C0643403E25}"/>
              </a:ext>
            </a:extLst>
          </p:cNvPr>
          <p:cNvPicPr>
            <a:picLocks noChangeAspect="1"/>
          </p:cNvPicPr>
          <p:nvPr/>
        </p:nvPicPr>
        <p:blipFill>
          <a:blip r:embed="rId6"/>
          <a:srcRect l="21896" r="21086"/>
          <a:stretch>
            <a:fillRect/>
          </a:stretch>
        </p:blipFill>
        <p:spPr>
          <a:xfrm>
            <a:off x="7468082" y="2323034"/>
            <a:ext cx="3774587" cy="3723753"/>
          </a:xfrm>
          <a:prstGeom prst="rect">
            <a:avLst/>
          </a:prstGeom>
          <a:noFill/>
        </p:spPr>
      </p:pic>
      <p:sp>
        <p:nvSpPr>
          <p:cNvPr id="31" name="Text Placeholder 3">
            <a:extLst>
              <a:ext uri="{FF2B5EF4-FFF2-40B4-BE49-F238E27FC236}">
                <a16:creationId xmlns:a16="http://schemas.microsoft.com/office/drawing/2014/main" id="{F1239C0E-3F39-787D-0FC3-6B7C9BA37E8F}"/>
              </a:ext>
            </a:extLst>
          </p:cNvPr>
          <p:cNvSpPr>
            <a:spLocks noGrp="1"/>
          </p:cNvSpPr>
          <p:nvPr>
            <p:ph sz="quarter" idx="36"/>
          </p:nvPr>
        </p:nvSpPr>
        <p:spPr>
          <a:xfrm>
            <a:off x="741680" y="2323035"/>
            <a:ext cx="6315069" cy="3723753"/>
          </a:xfrm>
        </p:spPr>
        <p:txBody>
          <a:bodyPr>
            <a:normAutofit/>
          </a:bodyPr>
          <a:lstStyle/>
          <a:p>
            <a:pPr marL="285750" indent="-285750">
              <a:buFont typeface="Arial" panose="020B0604020202020204" pitchFamily="34" charset="0"/>
              <a:buChar char="•"/>
            </a:pPr>
            <a:r>
              <a:rPr lang="en-GB" noProof="0" dirty="0"/>
              <a:t>Introduction</a:t>
            </a:r>
          </a:p>
          <a:p>
            <a:pPr marL="285750" indent="-285750">
              <a:buFont typeface="Arial" panose="020B0604020202020204" pitchFamily="34" charset="0"/>
              <a:buChar char="•"/>
            </a:pPr>
            <a:r>
              <a:rPr lang="en-GB" noProof="0" dirty="0"/>
              <a:t>Data exploration &amp; descriptive statistics</a:t>
            </a:r>
          </a:p>
          <a:p>
            <a:pPr marL="285750" indent="-285750">
              <a:buFont typeface="Arial" panose="020B0604020202020204" pitchFamily="34" charset="0"/>
              <a:buChar char="•"/>
            </a:pPr>
            <a:r>
              <a:rPr lang="en-GB" noProof="0" dirty="0"/>
              <a:t>Inferential statistics</a:t>
            </a:r>
          </a:p>
          <a:p>
            <a:pPr marL="285750" indent="-285750">
              <a:buFont typeface="Arial" panose="020B0604020202020204" pitchFamily="34" charset="0"/>
              <a:buChar char="•"/>
            </a:pPr>
            <a:r>
              <a:rPr lang="en-GB" noProof="0" dirty="0"/>
              <a:t>Summary of analysis</a:t>
            </a:r>
          </a:p>
          <a:p>
            <a:pPr marL="285750" indent="-285750">
              <a:buFont typeface="Arial" panose="020B0604020202020204" pitchFamily="34" charset="0"/>
              <a:buChar char="•"/>
            </a:pPr>
            <a:r>
              <a:rPr lang="en-GB" noProof="0" dirty="0"/>
              <a:t>Recommendations</a:t>
            </a:r>
          </a:p>
        </p:txBody>
      </p:sp>
      <p:sp>
        <p:nvSpPr>
          <p:cNvPr id="36" name="Slide Number Placeholder 3">
            <a:extLst>
              <a:ext uri="{FF2B5EF4-FFF2-40B4-BE49-F238E27FC236}">
                <a16:creationId xmlns:a16="http://schemas.microsoft.com/office/drawing/2014/main" id="{AB314BE4-0ABE-D6D1-4D1B-715CEDC23EC7}"/>
              </a:ext>
            </a:extLst>
          </p:cNvPr>
          <p:cNvSpPr>
            <a:spLocks noGrp="1"/>
          </p:cNvSpPr>
          <p:nvPr>
            <p:ph type="sldNum" sz="quarter" idx="12"/>
          </p:nvPr>
        </p:nvSpPr>
        <p:spPr>
          <a:xfrm>
            <a:off x="9140971" y="6226198"/>
            <a:ext cx="2743200" cy="365125"/>
          </a:xfrm>
        </p:spPr>
        <p:txBody>
          <a:bodyPr anchor="ctr">
            <a:normAutofit/>
          </a:bodyPr>
          <a:lstStyle/>
          <a:p>
            <a:pPr>
              <a:spcAft>
                <a:spcPts val="600"/>
              </a:spcAft>
            </a:pPr>
            <a:fld id="{FE024F78-56A6-7740-B68D-8D4D026EDF3F}" type="slidenum">
              <a:rPr lang="en-GB" noProof="0" smtClean="0"/>
              <a:pPr>
                <a:spcAft>
                  <a:spcPts val="600"/>
                </a:spcAft>
              </a:pPr>
              <a:t>2</a:t>
            </a:fld>
            <a:endParaRPr lang="en-GB" noProof="0" dirty="0"/>
          </a:p>
        </p:txBody>
      </p:sp>
      <p:pic>
        <p:nvPicPr>
          <p:cNvPr id="3" name="Audio 2">
            <a:extLst>
              <a:ext uri="{FF2B5EF4-FFF2-40B4-BE49-F238E27FC236}">
                <a16:creationId xmlns:a16="http://schemas.microsoft.com/office/drawing/2014/main" id="{C24DB7D3-CFE8-21BC-0FB8-B18D47576B1F}"/>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3933356335"/>
      </p:ext>
    </p:extLst>
  </p:cSld>
  <p:clrMapOvr>
    <a:masterClrMapping/>
  </p:clrMapOvr>
  <mc:AlternateContent xmlns:mc="http://schemas.openxmlformats.org/markup-compatibility/2006">
    <mc:Choice xmlns:p14="http://schemas.microsoft.com/office/powerpoint/2010/main" Requires="p14">
      <p:transition spd="slow" p14:dur="2000" advTm="29706"/>
    </mc:Choice>
    <mc:Fallback>
      <p:transition spd="slow" advTm="297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31">
                                            <p:txEl>
                                              <p:pRg st="0" end="0"/>
                                            </p:txEl>
                                          </p:spTgt>
                                        </p:tgtEl>
                                        <p:attrNameLst>
                                          <p:attrName>style.visibility</p:attrName>
                                        </p:attrNameLst>
                                      </p:cBhvr>
                                      <p:to>
                                        <p:strVal val="visible"/>
                                      </p:to>
                                    </p:set>
                                    <p:animEffect transition="in" filter="fade">
                                      <p:cBhvr>
                                        <p:cTn id="11" dur="500"/>
                                        <p:tgtEl>
                                          <p:spTgt spid="31">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31">
                                            <p:txEl>
                                              <p:pRg st="1" end="1"/>
                                            </p:txEl>
                                          </p:spTgt>
                                        </p:tgtEl>
                                        <p:attrNameLst>
                                          <p:attrName>style.visibility</p:attrName>
                                        </p:attrNameLst>
                                      </p:cBhvr>
                                      <p:to>
                                        <p:strVal val="visible"/>
                                      </p:to>
                                    </p:set>
                                    <p:animEffect transition="in" filter="fade">
                                      <p:cBhvr>
                                        <p:cTn id="16" dur="500"/>
                                        <p:tgtEl>
                                          <p:spTgt spid="31">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1">
                                            <p:txEl>
                                              <p:pRg st="2" end="2"/>
                                            </p:txEl>
                                          </p:spTgt>
                                        </p:tgtEl>
                                        <p:attrNameLst>
                                          <p:attrName>style.visibility</p:attrName>
                                        </p:attrNameLst>
                                      </p:cBhvr>
                                      <p:to>
                                        <p:strVal val="visible"/>
                                      </p:to>
                                    </p:set>
                                    <p:animEffect transition="in" filter="fade">
                                      <p:cBhvr>
                                        <p:cTn id="21" dur="500"/>
                                        <p:tgtEl>
                                          <p:spTgt spid="31">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31">
                                            <p:txEl>
                                              <p:pRg st="3" end="3"/>
                                            </p:txEl>
                                          </p:spTgt>
                                        </p:tgtEl>
                                        <p:attrNameLst>
                                          <p:attrName>style.visibility</p:attrName>
                                        </p:attrNameLst>
                                      </p:cBhvr>
                                      <p:to>
                                        <p:strVal val="visible"/>
                                      </p:to>
                                    </p:set>
                                    <p:animEffect transition="in" filter="fade">
                                      <p:cBhvr>
                                        <p:cTn id="26" dur="500"/>
                                        <p:tgtEl>
                                          <p:spTgt spid="31">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1">
                                            <p:txEl>
                                              <p:pRg st="4" end="4"/>
                                            </p:txEl>
                                          </p:spTgt>
                                        </p:tgtEl>
                                        <p:attrNameLst>
                                          <p:attrName>style.visibility</p:attrName>
                                        </p:attrNameLst>
                                      </p:cBhvr>
                                      <p:to>
                                        <p:strVal val="visible"/>
                                      </p:to>
                                    </p:set>
                                    <p:animEffect transition="in" filter="fade">
                                      <p:cBhvr>
                                        <p:cTn id="31" dur="500"/>
                                        <p:tgtEl>
                                          <p:spTgt spid="3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32" fill="hold" display="0">
                  <p:stCondLst>
                    <p:cond delay="indefinite"/>
                  </p:stCondLst>
                  <p:endCondLst>
                    <p:cond evt="onStopAudio" delay="0">
                      <p:tgtEl>
                        <p:sldTgt/>
                      </p:tgtEl>
                    </p:cond>
                  </p:endCondLst>
                </p:cTn>
                <p:tgtEl>
                  <p:spTgt spid="3"/>
                </p:tgtEl>
              </p:cMediaNode>
            </p:audio>
          </p:childTnLst>
        </p:cTn>
      </p:par>
    </p:tnLst>
    <p:bldLst>
      <p:bldP spid="31"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625E09-85EB-015F-9A45-7AD276676F8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9713920-496C-3F7B-9D56-C5B8E34E12CF}"/>
              </a:ext>
            </a:extLst>
          </p:cNvPr>
          <p:cNvSpPr>
            <a:spLocks noGrp="1"/>
          </p:cNvSpPr>
          <p:nvPr>
            <p:ph type="title"/>
          </p:nvPr>
        </p:nvSpPr>
        <p:spPr>
          <a:xfrm>
            <a:off x="741680" y="430482"/>
            <a:ext cx="10500989" cy="1327464"/>
          </a:xfrm>
        </p:spPr>
        <p:txBody>
          <a:bodyPr/>
          <a:lstStyle/>
          <a:p>
            <a:r>
              <a:rPr lang="en-US" sz="2800" dirty="0"/>
              <a:t>Which variables predict glucose levels?</a:t>
            </a:r>
          </a:p>
        </p:txBody>
      </p:sp>
      <p:sp>
        <p:nvSpPr>
          <p:cNvPr id="4" name="Content Placeholder 3">
            <a:extLst>
              <a:ext uri="{FF2B5EF4-FFF2-40B4-BE49-F238E27FC236}">
                <a16:creationId xmlns:a16="http://schemas.microsoft.com/office/drawing/2014/main" id="{4D8A890C-6B6E-E854-94E0-2F0FFFFECCCF}"/>
              </a:ext>
            </a:extLst>
          </p:cNvPr>
          <p:cNvSpPr>
            <a:spLocks noGrp="1"/>
          </p:cNvSpPr>
          <p:nvPr>
            <p:ph sz="quarter" idx="36"/>
          </p:nvPr>
        </p:nvSpPr>
        <p:spPr>
          <a:xfrm>
            <a:off x="441877" y="2139351"/>
            <a:ext cx="7408161" cy="4288167"/>
          </a:xfrm>
        </p:spPr>
        <p:txBody>
          <a:bodyPr/>
          <a:lstStyle/>
          <a:p>
            <a:r>
              <a:rPr lang="en-GB" sz="1400" dirty="0"/>
              <a:t>Aim: predict glucose levels based on Age, BMI, Pregnancies, Blood Pressure, Skin Thickness, Insulin, and Diabetes Pedigree Function. </a:t>
            </a:r>
          </a:p>
          <a:p>
            <a:pPr lvl="1"/>
            <a:r>
              <a:rPr lang="en-GB" sz="1200" dirty="0"/>
              <a:t>Outcome variable – glucose levels</a:t>
            </a:r>
          </a:p>
          <a:p>
            <a:pPr lvl="1"/>
            <a:r>
              <a:rPr lang="en-GB" sz="1200" dirty="0"/>
              <a:t>Predictor variables </a:t>
            </a:r>
            <a:r>
              <a:rPr lang="en-GB" sz="1600" dirty="0"/>
              <a:t>- </a:t>
            </a:r>
            <a:r>
              <a:rPr lang="en-GB" sz="1200" dirty="0"/>
              <a:t>Age, BMI, Pregnancies, Blood Pressure, Skin Thickness, Insulin, and Diabetes Pedigree Function</a:t>
            </a:r>
          </a:p>
          <a:p>
            <a:r>
              <a:rPr lang="en-GB" sz="1400" dirty="0"/>
              <a:t>Hypotheses: </a:t>
            </a:r>
          </a:p>
          <a:p>
            <a:pPr lvl="1"/>
            <a:r>
              <a:rPr lang="en-GB" sz="1200" dirty="0"/>
              <a:t>H</a:t>
            </a:r>
            <a:r>
              <a:rPr lang="en-GB" sz="1200" baseline="-25000" dirty="0"/>
              <a:t>0</a:t>
            </a:r>
            <a:r>
              <a:rPr lang="en-GB" sz="1200" dirty="0"/>
              <a:t> – there is no significant relationship between predictor variables and glucose levels</a:t>
            </a:r>
          </a:p>
          <a:p>
            <a:pPr lvl="1"/>
            <a:r>
              <a:rPr lang="en-GB" sz="1200" dirty="0"/>
              <a:t>H</a:t>
            </a:r>
            <a:r>
              <a:rPr lang="en-GB" sz="1200" baseline="-25000" dirty="0"/>
              <a:t>1</a:t>
            </a:r>
            <a:r>
              <a:rPr lang="en-GB" sz="1200" dirty="0"/>
              <a:t> – there is a significant relationship between the predictor variables and glucose levels. </a:t>
            </a:r>
          </a:p>
          <a:p>
            <a:r>
              <a:rPr lang="en-GB" sz="1400" dirty="0"/>
              <a:t>Model Summary</a:t>
            </a:r>
          </a:p>
          <a:p>
            <a:pPr lvl="1"/>
            <a:r>
              <a:rPr lang="en-GB" sz="1200" dirty="0"/>
              <a:t>Multiple linear regression model developed is statistically significant overall (F(7, 380) = 35.84, p&lt;0.001)</a:t>
            </a:r>
          </a:p>
          <a:p>
            <a:pPr lvl="1"/>
            <a:r>
              <a:rPr lang="en-GB" sz="1200" dirty="0"/>
              <a:t>Most significant variables? Age (</a:t>
            </a:r>
            <a:r>
              <a:rPr lang="el-GR" sz="1200" dirty="0"/>
              <a:t>β </a:t>
            </a:r>
            <a:r>
              <a:rPr lang="en-GB" sz="1200" dirty="0"/>
              <a:t> = 0.59, p&lt;0.001), Insulin (</a:t>
            </a:r>
            <a:r>
              <a:rPr lang="el-GR" sz="1200" dirty="0"/>
              <a:t>β </a:t>
            </a:r>
            <a:r>
              <a:rPr lang="en-GB" sz="1200" dirty="0"/>
              <a:t> = 0.13, p&lt;0.001). </a:t>
            </a:r>
          </a:p>
          <a:p>
            <a:pPr lvl="1"/>
            <a:r>
              <a:rPr lang="en-GB" sz="1200" dirty="0"/>
              <a:t>38.1% of the variance in glucose levels explained; 61.9% not explained</a:t>
            </a:r>
          </a:p>
          <a:p>
            <a:pPr marL="285750" indent="-285750">
              <a:buFont typeface="Arial" panose="020B0604020202020204" pitchFamily="34" charset="0"/>
              <a:buChar char="•"/>
            </a:pPr>
            <a:endParaRPr lang="en-GB" sz="1400" dirty="0"/>
          </a:p>
          <a:p>
            <a:pPr marL="285750" indent="-285750">
              <a:buFont typeface="Arial" panose="020B0604020202020204" pitchFamily="34" charset="0"/>
              <a:buChar char="•"/>
            </a:pPr>
            <a:endParaRPr lang="en-GB" sz="1200" dirty="0"/>
          </a:p>
        </p:txBody>
      </p:sp>
      <p:sp>
        <p:nvSpPr>
          <p:cNvPr id="5" name="Slide Number Placeholder 4">
            <a:extLst>
              <a:ext uri="{FF2B5EF4-FFF2-40B4-BE49-F238E27FC236}">
                <a16:creationId xmlns:a16="http://schemas.microsoft.com/office/drawing/2014/main" id="{AB50BC04-76D7-737B-71FF-68C3D546477C}"/>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20</a:t>
            </a:fld>
            <a:endParaRPr lang="en-US" dirty="0"/>
          </a:p>
        </p:txBody>
      </p:sp>
      <p:graphicFrame>
        <p:nvGraphicFramePr>
          <p:cNvPr id="6" name="Table 5">
            <a:extLst>
              <a:ext uri="{FF2B5EF4-FFF2-40B4-BE49-F238E27FC236}">
                <a16:creationId xmlns:a16="http://schemas.microsoft.com/office/drawing/2014/main" id="{84EE0903-540F-092F-FC53-CBBEEF187EBE}"/>
              </a:ext>
            </a:extLst>
          </p:cNvPr>
          <p:cNvGraphicFramePr>
            <a:graphicFrameLocks noGrp="1"/>
          </p:cNvGraphicFramePr>
          <p:nvPr>
            <p:extLst>
              <p:ext uri="{D42A27DB-BD31-4B8C-83A1-F6EECF244321}">
                <p14:modId xmlns:p14="http://schemas.microsoft.com/office/powerpoint/2010/main" val="1854876877"/>
              </p:ext>
            </p:extLst>
          </p:nvPr>
        </p:nvGraphicFramePr>
        <p:xfrm>
          <a:off x="7495443" y="2139351"/>
          <a:ext cx="4254680" cy="1065529"/>
        </p:xfrm>
        <a:graphic>
          <a:graphicData uri="http://schemas.openxmlformats.org/drawingml/2006/table">
            <a:tbl>
              <a:tblPr firstRow="1" bandRow="1">
                <a:tableStyleId>{7DF18680-E054-41AD-8BC1-D1AEF772440D}</a:tableStyleId>
              </a:tblPr>
              <a:tblGrid>
                <a:gridCol w="1287613">
                  <a:extLst>
                    <a:ext uri="{9D8B030D-6E8A-4147-A177-3AD203B41FA5}">
                      <a16:colId xmlns:a16="http://schemas.microsoft.com/office/drawing/2014/main" val="3356168078"/>
                    </a:ext>
                  </a:extLst>
                </a:gridCol>
                <a:gridCol w="854061">
                  <a:extLst>
                    <a:ext uri="{9D8B030D-6E8A-4147-A177-3AD203B41FA5}">
                      <a16:colId xmlns:a16="http://schemas.microsoft.com/office/drawing/2014/main" val="291953671"/>
                    </a:ext>
                  </a:extLst>
                </a:gridCol>
                <a:gridCol w="753763">
                  <a:extLst>
                    <a:ext uri="{9D8B030D-6E8A-4147-A177-3AD203B41FA5}">
                      <a16:colId xmlns:a16="http://schemas.microsoft.com/office/drawing/2014/main" val="3572747119"/>
                    </a:ext>
                  </a:extLst>
                </a:gridCol>
                <a:gridCol w="617837">
                  <a:extLst>
                    <a:ext uri="{9D8B030D-6E8A-4147-A177-3AD203B41FA5}">
                      <a16:colId xmlns:a16="http://schemas.microsoft.com/office/drawing/2014/main" val="1874541001"/>
                    </a:ext>
                  </a:extLst>
                </a:gridCol>
                <a:gridCol w="741406">
                  <a:extLst>
                    <a:ext uri="{9D8B030D-6E8A-4147-A177-3AD203B41FA5}">
                      <a16:colId xmlns:a16="http://schemas.microsoft.com/office/drawing/2014/main" val="3900783045"/>
                    </a:ext>
                  </a:extLst>
                </a:gridCol>
              </a:tblGrid>
              <a:tr h="211468">
                <a:tc>
                  <a:txBody>
                    <a:bodyPr/>
                    <a:lstStyle/>
                    <a:p>
                      <a:r>
                        <a:rPr lang="en-GB" sz="1100" dirty="0"/>
                        <a:t> </a:t>
                      </a:r>
                    </a:p>
                  </a:txBody>
                  <a:tcPr/>
                </a:tc>
                <a:tc>
                  <a:txBody>
                    <a:bodyPr/>
                    <a:lstStyle/>
                    <a:p>
                      <a:r>
                        <a:rPr lang="en-GB" sz="1100" dirty="0"/>
                        <a:t>F-statistic</a:t>
                      </a:r>
                    </a:p>
                  </a:txBody>
                  <a:tcPr/>
                </a:tc>
                <a:tc>
                  <a:txBody>
                    <a:bodyPr/>
                    <a:lstStyle/>
                    <a:p>
                      <a:r>
                        <a:rPr lang="en-GB" sz="1100" dirty="0" err="1"/>
                        <a:t>df</a:t>
                      </a:r>
                      <a:endParaRPr lang="en-GB" sz="1100" dirty="0"/>
                    </a:p>
                  </a:txBody>
                  <a:tcPr/>
                </a:tc>
                <a:tc>
                  <a:txBody>
                    <a:bodyPr/>
                    <a:lstStyle/>
                    <a:p>
                      <a:r>
                        <a:rPr lang="en-GB" sz="1100" dirty="0"/>
                        <a:t>R</a:t>
                      </a:r>
                      <a:r>
                        <a:rPr lang="en-GB" sz="1100" baseline="30000" dirty="0"/>
                        <a:t>2</a:t>
                      </a:r>
                      <a:endParaRPr lang="en-GB" sz="1100" dirty="0"/>
                    </a:p>
                  </a:txBody>
                  <a:tcPr/>
                </a:tc>
                <a:tc>
                  <a:txBody>
                    <a:bodyPr/>
                    <a:lstStyle/>
                    <a:p>
                      <a:r>
                        <a:rPr lang="en-GB" sz="1100" dirty="0"/>
                        <a:t>P-value</a:t>
                      </a:r>
                    </a:p>
                  </a:txBody>
                  <a:tcPr/>
                </a:tc>
                <a:extLst>
                  <a:ext uri="{0D108BD9-81ED-4DB2-BD59-A6C34878D82A}">
                    <a16:rowId xmlns:a16="http://schemas.microsoft.com/office/drawing/2014/main" val="2366567422"/>
                  </a:ext>
                </a:extLst>
              </a:tr>
              <a:tr h="478281">
                <a:tc>
                  <a:txBody>
                    <a:bodyPr/>
                    <a:lstStyle/>
                    <a:p>
                      <a:r>
                        <a:rPr lang="en-GB" sz="1100" dirty="0"/>
                        <a:t>Multiple Linear regression model</a:t>
                      </a:r>
                    </a:p>
                  </a:txBody>
                  <a:tcPr/>
                </a:tc>
                <a:tc>
                  <a:txBody>
                    <a:bodyPr/>
                    <a:lstStyle/>
                    <a:p>
                      <a:r>
                        <a:rPr lang="en-GB" sz="1100" dirty="0"/>
                        <a:t>0.59</a:t>
                      </a:r>
                    </a:p>
                  </a:txBody>
                  <a:tcPr/>
                </a:tc>
                <a:tc>
                  <a:txBody>
                    <a:bodyPr/>
                    <a:lstStyle/>
                    <a:p>
                      <a:r>
                        <a:rPr lang="en-GB" sz="1100" dirty="0"/>
                        <a:t>7, 380</a:t>
                      </a:r>
                    </a:p>
                  </a:txBody>
                  <a:tcPr/>
                </a:tc>
                <a:tc>
                  <a:txBody>
                    <a:bodyPr/>
                    <a:lstStyle/>
                    <a:p>
                      <a:r>
                        <a:rPr lang="en-GB" sz="1100" dirty="0"/>
                        <a:t>0.39</a:t>
                      </a:r>
                    </a:p>
                  </a:txBody>
                  <a:tcPr/>
                </a:tc>
                <a:tc>
                  <a:txBody>
                    <a:bodyPr/>
                    <a:lstStyle/>
                    <a:p>
                      <a:r>
                        <a:rPr lang="en-GB" sz="1100" dirty="0"/>
                        <a:t>p&lt;0.001</a:t>
                      </a:r>
                    </a:p>
                  </a:txBody>
                  <a:tcPr/>
                </a:tc>
                <a:extLst>
                  <a:ext uri="{0D108BD9-81ED-4DB2-BD59-A6C34878D82A}">
                    <a16:rowId xmlns:a16="http://schemas.microsoft.com/office/drawing/2014/main" val="1529621986"/>
                  </a:ext>
                </a:extLst>
              </a:tr>
              <a:tr h="328168">
                <a:tc gridSpan="5">
                  <a:txBody>
                    <a:bodyPr/>
                    <a:lstStyle/>
                    <a:p>
                      <a:pPr algn="ctr"/>
                      <a:r>
                        <a:rPr lang="en-GB" sz="1100" dirty="0"/>
                        <a:t>Significance of multiple linear regression model</a:t>
                      </a:r>
                    </a:p>
                  </a:txBody>
                  <a:tcPr/>
                </a:tc>
                <a:tc hMerge="1">
                  <a:txBody>
                    <a:bodyPr/>
                    <a:lstStyle/>
                    <a:p>
                      <a:endParaRPr lang="en-GB" sz="1200" dirty="0"/>
                    </a:p>
                  </a:txBody>
                  <a:tcPr/>
                </a:tc>
                <a:tc hMerge="1">
                  <a:txBody>
                    <a:bodyPr/>
                    <a:lstStyle/>
                    <a:p>
                      <a:endParaRPr lang="en-GB" sz="1200" dirty="0"/>
                    </a:p>
                  </a:txBody>
                  <a:tcPr/>
                </a:tc>
                <a:tc hMerge="1">
                  <a:txBody>
                    <a:bodyPr/>
                    <a:lstStyle/>
                    <a:p>
                      <a:endParaRPr lang="en-GB" sz="1200" dirty="0"/>
                    </a:p>
                  </a:txBody>
                  <a:tcPr/>
                </a:tc>
                <a:tc hMerge="1">
                  <a:txBody>
                    <a:bodyPr/>
                    <a:lstStyle/>
                    <a:p>
                      <a:endParaRPr lang="en-GB" sz="1200" dirty="0"/>
                    </a:p>
                  </a:txBody>
                  <a:tcPr/>
                </a:tc>
                <a:extLst>
                  <a:ext uri="{0D108BD9-81ED-4DB2-BD59-A6C34878D82A}">
                    <a16:rowId xmlns:a16="http://schemas.microsoft.com/office/drawing/2014/main" val="2157678408"/>
                  </a:ext>
                </a:extLst>
              </a:tr>
            </a:tbl>
          </a:graphicData>
        </a:graphic>
      </p:graphicFrame>
      <p:graphicFrame>
        <p:nvGraphicFramePr>
          <p:cNvPr id="8" name="Table 7">
            <a:extLst>
              <a:ext uri="{FF2B5EF4-FFF2-40B4-BE49-F238E27FC236}">
                <a16:creationId xmlns:a16="http://schemas.microsoft.com/office/drawing/2014/main" id="{A36764B1-BD20-8A9E-87D6-3644AECFCF07}"/>
              </a:ext>
            </a:extLst>
          </p:cNvPr>
          <p:cNvGraphicFramePr>
            <a:graphicFrameLocks noGrp="1"/>
          </p:cNvGraphicFramePr>
          <p:nvPr>
            <p:extLst>
              <p:ext uri="{D42A27DB-BD31-4B8C-83A1-F6EECF244321}">
                <p14:modId xmlns:p14="http://schemas.microsoft.com/office/powerpoint/2010/main" val="4146019540"/>
              </p:ext>
            </p:extLst>
          </p:nvPr>
        </p:nvGraphicFramePr>
        <p:xfrm>
          <a:off x="8235844" y="3342078"/>
          <a:ext cx="2773877" cy="3085440"/>
        </p:xfrm>
        <a:graphic>
          <a:graphicData uri="http://schemas.openxmlformats.org/drawingml/2006/table">
            <a:tbl>
              <a:tblPr firstRow="1" bandRow="1">
                <a:tableStyleId>{7DF18680-E054-41AD-8BC1-D1AEF772440D}</a:tableStyleId>
              </a:tblPr>
              <a:tblGrid>
                <a:gridCol w="917187">
                  <a:extLst>
                    <a:ext uri="{9D8B030D-6E8A-4147-A177-3AD203B41FA5}">
                      <a16:colId xmlns:a16="http://schemas.microsoft.com/office/drawing/2014/main" val="3356168078"/>
                    </a:ext>
                  </a:extLst>
                </a:gridCol>
                <a:gridCol w="928345">
                  <a:extLst>
                    <a:ext uri="{9D8B030D-6E8A-4147-A177-3AD203B41FA5}">
                      <a16:colId xmlns:a16="http://schemas.microsoft.com/office/drawing/2014/main" val="291953671"/>
                    </a:ext>
                  </a:extLst>
                </a:gridCol>
                <a:gridCol w="928345">
                  <a:extLst>
                    <a:ext uri="{9D8B030D-6E8A-4147-A177-3AD203B41FA5}">
                      <a16:colId xmlns:a16="http://schemas.microsoft.com/office/drawing/2014/main" val="3900783045"/>
                    </a:ext>
                  </a:extLst>
                </a:gridCol>
              </a:tblGrid>
              <a:tr h="261400">
                <a:tc>
                  <a:txBody>
                    <a:bodyPr/>
                    <a:lstStyle/>
                    <a:p>
                      <a:r>
                        <a:rPr lang="en-GB" sz="1100" dirty="0"/>
                        <a:t>Predictor </a:t>
                      </a:r>
                    </a:p>
                  </a:txBody>
                  <a:tcPr/>
                </a:tc>
                <a:tc>
                  <a:txBody>
                    <a:bodyPr/>
                    <a:lstStyle/>
                    <a:p>
                      <a:r>
                        <a:rPr lang="en-GB" sz="1100" dirty="0"/>
                        <a:t>Coefficient (</a:t>
                      </a:r>
                      <a:r>
                        <a:rPr lang="el-GR" sz="1100" dirty="0"/>
                        <a:t>β</a:t>
                      </a:r>
                      <a:r>
                        <a:rPr lang="en-GB" sz="1100" dirty="0"/>
                        <a:t>)</a:t>
                      </a:r>
                    </a:p>
                  </a:txBody>
                  <a:tcPr/>
                </a:tc>
                <a:tc>
                  <a:txBody>
                    <a:bodyPr/>
                    <a:lstStyle/>
                    <a:p>
                      <a:r>
                        <a:rPr lang="en-GB" sz="1100" dirty="0"/>
                        <a:t>P-value</a:t>
                      </a:r>
                    </a:p>
                  </a:txBody>
                  <a:tcPr/>
                </a:tc>
                <a:extLst>
                  <a:ext uri="{0D108BD9-81ED-4DB2-BD59-A6C34878D82A}">
                    <a16:rowId xmlns:a16="http://schemas.microsoft.com/office/drawing/2014/main" val="2366567422"/>
                  </a:ext>
                </a:extLst>
              </a:tr>
              <a:tr h="261400">
                <a:tc>
                  <a:txBody>
                    <a:bodyPr/>
                    <a:lstStyle/>
                    <a:p>
                      <a:r>
                        <a:rPr lang="en-GB" sz="1100" dirty="0"/>
                        <a:t>Age</a:t>
                      </a:r>
                    </a:p>
                  </a:txBody>
                  <a:tcPr/>
                </a:tc>
                <a:tc>
                  <a:txBody>
                    <a:bodyPr/>
                    <a:lstStyle/>
                    <a:p>
                      <a:r>
                        <a:rPr lang="en-GB" sz="1100" dirty="0"/>
                        <a:t>0.59</a:t>
                      </a:r>
                    </a:p>
                  </a:txBody>
                  <a:tcPr/>
                </a:tc>
                <a:tc>
                  <a:txBody>
                    <a:bodyPr/>
                    <a:lstStyle/>
                    <a:p>
                      <a:r>
                        <a:rPr lang="en-GB" sz="1100" dirty="0"/>
                        <a:t>p&lt;0.001</a:t>
                      </a:r>
                    </a:p>
                  </a:txBody>
                  <a:tcPr/>
                </a:tc>
                <a:extLst>
                  <a:ext uri="{0D108BD9-81ED-4DB2-BD59-A6C34878D82A}">
                    <a16:rowId xmlns:a16="http://schemas.microsoft.com/office/drawing/2014/main" val="1529621986"/>
                  </a:ext>
                </a:extLst>
              </a:tr>
              <a:tr h="261400">
                <a:tc>
                  <a:txBody>
                    <a:bodyPr/>
                    <a:lstStyle/>
                    <a:p>
                      <a:r>
                        <a:rPr lang="en-GB" sz="1100" dirty="0"/>
                        <a:t>BMI</a:t>
                      </a:r>
                    </a:p>
                  </a:txBody>
                  <a:tcPr/>
                </a:tc>
                <a:tc>
                  <a:txBody>
                    <a:bodyPr/>
                    <a:lstStyle/>
                    <a:p>
                      <a:r>
                        <a:rPr lang="en-GB" sz="1100" dirty="0"/>
                        <a:t>0.18</a:t>
                      </a:r>
                    </a:p>
                  </a:txBody>
                  <a:tcPr/>
                </a:tc>
                <a:tc>
                  <a:txBody>
                    <a:bodyPr/>
                    <a:lstStyle/>
                    <a:p>
                      <a:r>
                        <a:rPr lang="en-GB" sz="1100" dirty="0"/>
                        <a:t>0.47</a:t>
                      </a:r>
                    </a:p>
                  </a:txBody>
                  <a:tcPr/>
                </a:tc>
                <a:extLst>
                  <a:ext uri="{0D108BD9-81ED-4DB2-BD59-A6C34878D82A}">
                    <a16:rowId xmlns:a16="http://schemas.microsoft.com/office/drawing/2014/main" val="2792244504"/>
                  </a:ext>
                </a:extLst>
              </a:tr>
              <a:tr h="261400">
                <a:tc>
                  <a:txBody>
                    <a:bodyPr/>
                    <a:lstStyle/>
                    <a:p>
                      <a:r>
                        <a:rPr lang="en-GB" sz="1100" dirty="0"/>
                        <a:t>Pregnancies</a:t>
                      </a:r>
                    </a:p>
                  </a:txBody>
                  <a:tcPr/>
                </a:tc>
                <a:tc>
                  <a:txBody>
                    <a:bodyPr/>
                    <a:lstStyle/>
                    <a:p>
                      <a:r>
                        <a:rPr lang="en-GB" sz="1100" dirty="0"/>
                        <a:t>0.07</a:t>
                      </a:r>
                    </a:p>
                  </a:txBody>
                  <a:tcPr/>
                </a:tc>
                <a:tc>
                  <a:txBody>
                    <a:bodyPr/>
                    <a:lstStyle/>
                    <a:p>
                      <a:r>
                        <a:rPr lang="en-GB" sz="1100" dirty="0"/>
                        <a:t>0.90</a:t>
                      </a:r>
                    </a:p>
                  </a:txBody>
                  <a:tcPr/>
                </a:tc>
                <a:extLst>
                  <a:ext uri="{0D108BD9-81ED-4DB2-BD59-A6C34878D82A}">
                    <a16:rowId xmlns:a16="http://schemas.microsoft.com/office/drawing/2014/main" val="3777748981"/>
                  </a:ext>
                </a:extLst>
              </a:tr>
              <a:tr h="300885">
                <a:tc>
                  <a:txBody>
                    <a:bodyPr/>
                    <a:lstStyle/>
                    <a:p>
                      <a:r>
                        <a:rPr lang="en-GB" sz="1100" dirty="0"/>
                        <a:t>Blood pressure</a:t>
                      </a:r>
                    </a:p>
                  </a:txBody>
                  <a:tcPr/>
                </a:tc>
                <a:tc>
                  <a:txBody>
                    <a:bodyPr/>
                    <a:lstStyle/>
                    <a:p>
                      <a:r>
                        <a:rPr lang="en-GB" sz="1100" dirty="0"/>
                        <a:t>0.19</a:t>
                      </a:r>
                    </a:p>
                  </a:txBody>
                  <a:tcPr/>
                </a:tc>
                <a:tc>
                  <a:txBody>
                    <a:bodyPr/>
                    <a:lstStyle/>
                    <a:p>
                      <a:r>
                        <a:rPr lang="en-GB" sz="1100" dirty="0"/>
                        <a:t>0.11</a:t>
                      </a:r>
                    </a:p>
                  </a:txBody>
                  <a:tcPr/>
                </a:tc>
                <a:extLst>
                  <a:ext uri="{0D108BD9-81ED-4DB2-BD59-A6C34878D82A}">
                    <a16:rowId xmlns:a16="http://schemas.microsoft.com/office/drawing/2014/main" val="4153053497"/>
                  </a:ext>
                </a:extLst>
              </a:tr>
              <a:tr h="261400">
                <a:tc>
                  <a:txBody>
                    <a:bodyPr/>
                    <a:lstStyle/>
                    <a:p>
                      <a:r>
                        <a:rPr lang="en-GB" sz="1100" dirty="0"/>
                        <a:t>Skin thickness</a:t>
                      </a:r>
                    </a:p>
                  </a:txBody>
                  <a:tcPr/>
                </a:tc>
                <a:tc>
                  <a:txBody>
                    <a:bodyPr/>
                    <a:lstStyle/>
                    <a:p>
                      <a:r>
                        <a:rPr lang="en-GB" sz="1100" dirty="0"/>
                        <a:t>0.06</a:t>
                      </a:r>
                    </a:p>
                  </a:txBody>
                  <a:tcPr/>
                </a:tc>
                <a:tc>
                  <a:txBody>
                    <a:bodyPr/>
                    <a:lstStyle/>
                    <a:p>
                      <a:r>
                        <a:rPr lang="en-GB" sz="1100" dirty="0"/>
                        <a:t>0.67</a:t>
                      </a:r>
                    </a:p>
                  </a:txBody>
                  <a:tcPr/>
                </a:tc>
                <a:extLst>
                  <a:ext uri="{0D108BD9-81ED-4DB2-BD59-A6C34878D82A}">
                    <a16:rowId xmlns:a16="http://schemas.microsoft.com/office/drawing/2014/main" val="2894260031"/>
                  </a:ext>
                </a:extLst>
              </a:tr>
              <a:tr h="261400">
                <a:tc>
                  <a:txBody>
                    <a:bodyPr/>
                    <a:lstStyle/>
                    <a:p>
                      <a:r>
                        <a:rPr lang="en-GB" sz="1100" dirty="0"/>
                        <a:t>Insulin</a:t>
                      </a:r>
                    </a:p>
                  </a:txBody>
                  <a:tcPr/>
                </a:tc>
                <a:tc>
                  <a:txBody>
                    <a:bodyPr/>
                    <a:lstStyle/>
                    <a:p>
                      <a:r>
                        <a:rPr lang="en-GB" sz="1100" dirty="0"/>
                        <a:t>0.13</a:t>
                      </a:r>
                    </a:p>
                  </a:txBody>
                  <a:tcPr/>
                </a:tc>
                <a:tc>
                  <a:txBody>
                    <a:bodyPr/>
                    <a:lstStyle/>
                    <a:p>
                      <a:r>
                        <a:rPr lang="en-GB" sz="1100" dirty="0"/>
                        <a:t>p&lt;0.001</a:t>
                      </a:r>
                    </a:p>
                  </a:txBody>
                  <a:tcPr/>
                </a:tc>
                <a:extLst>
                  <a:ext uri="{0D108BD9-81ED-4DB2-BD59-A6C34878D82A}">
                    <a16:rowId xmlns:a16="http://schemas.microsoft.com/office/drawing/2014/main" val="2942530688"/>
                  </a:ext>
                </a:extLst>
              </a:tr>
              <a:tr h="419090">
                <a:tc>
                  <a:txBody>
                    <a:bodyPr/>
                    <a:lstStyle/>
                    <a:p>
                      <a:r>
                        <a:rPr lang="en-GB" sz="1100" dirty="0"/>
                        <a:t>Diabetes pedigree function</a:t>
                      </a:r>
                    </a:p>
                  </a:txBody>
                  <a:tcPr/>
                </a:tc>
                <a:tc>
                  <a:txBody>
                    <a:bodyPr/>
                    <a:lstStyle/>
                    <a:p>
                      <a:r>
                        <a:rPr lang="en-GB" sz="1100" dirty="0"/>
                        <a:t>4.01</a:t>
                      </a:r>
                    </a:p>
                  </a:txBody>
                  <a:tcPr/>
                </a:tc>
                <a:tc>
                  <a:txBody>
                    <a:bodyPr/>
                    <a:lstStyle/>
                    <a:p>
                      <a:r>
                        <a:rPr lang="en-GB" sz="1100" dirty="0"/>
                        <a:t>0.27</a:t>
                      </a:r>
                    </a:p>
                  </a:txBody>
                  <a:tcPr/>
                </a:tc>
                <a:extLst>
                  <a:ext uri="{0D108BD9-81ED-4DB2-BD59-A6C34878D82A}">
                    <a16:rowId xmlns:a16="http://schemas.microsoft.com/office/drawing/2014/main" val="458680257"/>
                  </a:ext>
                </a:extLst>
              </a:tr>
            </a:tbl>
          </a:graphicData>
        </a:graphic>
      </p:graphicFrame>
      <p:pic>
        <p:nvPicPr>
          <p:cNvPr id="14" name="Audio 13">
            <a:extLst>
              <a:ext uri="{FF2B5EF4-FFF2-40B4-BE49-F238E27FC236}">
                <a16:creationId xmlns:a16="http://schemas.microsoft.com/office/drawing/2014/main" id="{5547F285-AFF2-6AA0-1940-3725641ECDA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38484864"/>
      </p:ext>
    </p:extLst>
  </p:cSld>
  <p:clrMapOvr>
    <a:masterClrMapping/>
  </p:clrMapOvr>
  <mc:AlternateContent xmlns:mc="http://schemas.openxmlformats.org/markup-compatibility/2006">
    <mc:Choice xmlns:p14="http://schemas.microsoft.com/office/powerpoint/2010/main" Requires="p14">
      <p:transition spd="slow" p14:dur="2000" advTm="82048"/>
    </mc:Choice>
    <mc:Fallback>
      <p:transition spd="slow" advTm="82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EA8B25-277F-9A32-28B8-A62873AB22D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186EA7C-4AE3-BDD5-7A5A-24C285EE0A3E}"/>
              </a:ext>
            </a:extLst>
          </p:cNvPr>
          <p:cNvSpPr>
            <a:spLocks noGrp="1"/>
          </p:cNvSpPr>
          <p:nvPr>
            <p:ph type="title"/>
          </p:nvPr>
        </p:nvSpPr>
        <p:spPr>
          <a:xfrm>
            <a:off x="741680" y="430482"/>
            <a:ext cx="10500989" cy="1327464"/>
          </a:xfrm>
        </p:spPr>
        <p:txBody>
          <a:bodyPr/>
          <a:lstStyle/>
          <a:p>
            <a:r>
              <a:rPr lang="en-US" sz="2800" dirty="0"/>
              <a:t>Can age, </a:t>
            </a:r>
            <a:r>
              <a:rPr lang="en-US" sz="2800" dirty="0" err="1"/>
              <a:t>bmi</a:t>
            </a:r>
            <a:r>
              <a:rPr lang="en-US" sz="2800" dirty="0"/>
              <a:t>, and glucose levels predict diabetes?</a:t>
            </a:r>
          </a:p>
        </p:txBody>
      </p:sp>
      <p:sp>
        <p:nvSpPr>
          <p:cNvPr id="4" name="Content Placeholder 3">
            <a:extLst>
              <a:ext uri="{FF2B5EF4-FFF2-40B4-BE49-F238E27FC236}">
                <a16:creationId xmlns:a16="http://schemas.microsoft.com/office/drawing/2014/main" id="{E58CC268-FC3A-3084-4A48-45B853C6355A}"/>
              </a:ext>
            </a:extLst>
          </p:cNvPr>
          <p:cNvSpPr>
            <a:spLocks noGrp="1"/>
          </p:cNvSpPr>
          <p:nvPr>
            <p:ph sz="quarter" idx="36"/>
          </p:nvPr>
        </p:nvSpPr>
        <p:spPr>
          <a:xfrm>
            <a:off x="441877" y="2139351"/>
            <a:ext cx="7408161" cy="4288167"/>
          </a:xfrm>
        </p:spPr>
        <p:txBody>
          <a:bodyPr/>
          <a:lstStyle/>
          <a:p>
            <a:pPr marL="285750" indent="-285750">
              <a:buFont typeface="Arial" panose="020B0604020202020204" pitchFamily="34" charset="0"/>
              <a:buChar char="•"/>
            </a:pPr>
            <a:r>
              <a:rPr lang="en-GB" sz="1400" dirty="0"/>
              <a:t>Aim: predict diabetes status based on age, BMI, and glucose levels</a:t>
            </a:r>
          </a:p>
          <a:p>
            <a:pPr lvl="2"/>
            <a:r>
              <a:rPr lang="en-GB" sz="1200" dirty="0"/>
              <a:t>Outcome variable – diabetes outcome</a:t>
            </a:r>
          </a:p>
          <a:p>
            <a:pPr lvl="2"/>
            <a:r>
              <a:rPr lang="en-GB" sz="1200" dirty="0"/>
              <a:t>Predictor variables - Age, BMI, glucose levels</a:t>
            </a:r>
          </a:p>
          <a:p>
            <a:pPr marL="285750" indent="-285750">
              <a:buFont typeface="Arial" panose="020B0604020202020204" pitchFamily="34" charset="0"/>
              <a:buChar char="•"/>
            </a:pPr>
            <a:r>
              <a:rPr lang="en-GB" sz="1400" dirty="0"/>
              <a:t>Hypotheses: </a:t>
            </a:r>
          </a:p>
          <a:p>
            <a:pPr lvl="2"/>
            <a:r>
              <a:rPr lang="en-GB" sz="1200" dirty="0"/>
              <a:t>H</a:t>
            </a:r>
            <a:r>
              <a:rPr lang="en-GB" sz="1200" baseline="-25000" dirty="0"/>
              <a:t>0</a:t>
            </a:r>
            <a:r>
              <a:rPr lang="en-GB" sz="1200" dirty="0"/>
              <a:t> – there is no significant relationship between age, BMI, and glucose levels and diabetes outcome</a:t>
            </a:r>
          </a:p>
          <a:p>
            <a:pPr lvl="2"/>
            <a:r>
              <a:rPr lang="en-GB" sz="1200" dirty="0"/>
              <a:t>H</a:t>
            </a:r>
            <a:r>
              <a:rPr lang="en-GB" sz="1200" baseline="-25000" dirty="0"/>
              <a:t>1</a:t>
            </a:r>
            <a:r>
              <a:rPr lang="en-GB" sz="1200" dirty="0"/>
              <a:t> – there is a significant relationship between age, BMI and glucose levels, and diabetes outcome</a:t>
            </a:r>
          </a:p>
          <a:p>
            <a:pPr marL="285750" indent="-285750">
              <a:buFont typeface="Arial" panose="020B0604020202020204" pitchFamily="34" charset="0"/>
              <a:buChar char="•"/>
            </a:pPr>
            <a:r>
              <a:rPr lang="en-GB" sz="1400" dirty="0"/>
              <a:t>Model Summary</a:t>
            </a:r>
          </a:p>
          <a:p>
            <a:pPr lvl="2"/>
            <a:r>
              <a:rPr lang="en-GB" sz="1200" dirty="0"/>
              <a:t>Logistic regression model created</a:t>
            </a:r>
          </a:p>
          <a:p>
            <a:pPr lvl="2"/>
            <a:r>
              <a:rPr lang="en-GB" sz="1200" dirty="0"/>
              <a:t>All three predictor variables significantly predict diabetes outcome: age (</a:t>
            </a:r>
            <a:r>
              <a:rPr lang="el-GR" sz="1200" dirty="0"/>
              <a:t>β </a:t>
            </a:r>
            <a:r>
              <a:rPr lang="en-GB" sz="1200" dirty="0"/>
              <a:t> = 0.03, p&lt;0.001), BMI (</a:t>
            </a:r>
            <a:r>
              <a:rPr lang="el-GR" sz="1200" dirty="0"/>
              <a:t>β </a:t>
            </a:r>
            <a:r>
              <a:rPr lang="en-GB" sz="1200" dirty="0"/>
              <a:t> = 0.09, p&lt;0.001), and glucose levels (</a:t>
            </a:r>
            <a:r>
              <a:rPr lang="el-GR" sz="1200" dirty="0"/>
              <a:t>β</a:t>
            </a:r>
            <a:r>
              <a:rPr lang="en-GB" sz="1200" dirty="0"/>
              <a:t> = 0.03, p&lt;0.001)</a:t>
            </a:r>
          </a:p>
          <a:p>
            <a:pPr lvl="2"/>
            <a:r>
              <a:rPr lang="en-GB" sz="1200" dirty="0"/>
              <a:t>38.1% of the variance in glucose levels explained; 61.9% not explained</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endParaRPr lang="en-GB" sz="1100" dirty="0"/>
          </a:p>
        </p:txBody>
      </p:sp>
      <p:sp>
        <p:nvSpPr>
          <p:cNvPr id="5" name="Slide Number Placeholder 4">
            <a:extLst>
              <a:ext uri="{FF2B5EF4-FFF2-40B4-BE49-F238E27FC236}">
                <a16:creationId xmlns:a16="http://schemas.microsoft.com/office/drawing/2014/main" id="{AA8F177B-CFEC-031F-EDE5-6A45F16B3104}"/>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21</a:t>
            </a:fld>
            <a:endParaRPr lang="en-US" dirty="0"/>
          </a:p>
        </p:txBody>
      </p:sp>
      <p:graphicFrame>
        <p:nvGraphicFramePr>
          <p:cNvPr id="3" name="Table 2">
            <a:extLst>
              <a:ext uri="{FF2B5EF4-FFF2-40B4-BE49-F238E27FC236}">
                <a16:creationId xmlns:a16="http://schemas.microsoft.com/office/drawing/2014/main" id="{60B7432D-22A9-87AF-B8D0-F97D01D7A8D2}"/>
              </a:ext>
            </a:extLst>
          </p:cNvPr>
          <p:cNvGraphicFramePr>
            <a:graphicFrameLocks noGrp="1"/>
          </p:cNvGraphicFramePr>
          <p:nvPr>
            <p:extLst>
              <p:ext uri="{D42A27DB-BD31-4B8C-83A1-F6EECF244321}">
                <p14:modId xmlns:p14="http://schemas.microsoft.com/office/powerpoint/2010/main" val="1372878982"/>
              </p:ext>
            </p:extLst>
          </p:nvPr>
        </p:nvGraphicFramePr>
        <p:xfrm>
          <a:off x="7909274" y="2139351"/>
          <a:ext cx="3333395" cy="1655842"/>
        </p:xfrm>
        <a:graphic>
          <a:graphicData uri="http://schemas.openxmlformats.org/drawingml/2006/table">
            <a:tbl>
              <a:tblPr firstRow="1" bandRow="1">
                <a:tableStyleId>{7DF18680-E054-41AD-8BC1-D1AEF772440D}</a:tableStyleId>
              </a:tblPr>
              <a:tblGrid>
                <a:gridCol w="1102193">
                  <a:extLst>
                    <a:ext uri="{9D8B030D-6E8A-4147-A177-3AD203B41FA5}">
                      <a16:colId xmlns:a16="http://schemas.microsoft.com/office/drawing/2014/main" val="3356168078"/>
                    </a:ext>
                  </a:extLst>
                </a:gridCol>
                <a:gridCol w="1115601">
                  <a:extLst>
                    <a:ext uri="{9D8B030D-6E8A-4147-A177-3AD203B41FA5}">
                      <a16:colId xmlns:a16="http://schemas.microsoft.com/office/drawing/2014/main" val="291953671"/>
                    </a:ext>
                  </a:extLst>
                </a:gridCol>
                <a:gridCol w="1115601">
                  <a:extLst>
                    <a:ext uri="{9D8B030D-6E8A-4147-A177-3AD203B41FA5}">
                      <a16:colId xmlns:a16="http://schemas.microsoft.com/office/drawing/2014/main" val="3900783045"/>
                    </a:ext>
                  </a:extLst>
                </a:gridCol>
              </a:tblGrid>
              <a:tr h="370721">
                <a:tc>
                  <a:txBody>
                    <a:bodyPr/>
                    <a:lstStyle/>
                    <a:p>
                      <a:r>
                        <a:rPr lang="en-GB" sz="1200" dirty="0"/>
                        <a:t>Predictor </a:t>
                      </a:r>
                    </a:p>
                  </a:txBody>
                  <a:tcPr/>
                </a:tc>
                <a:tc>
                  <a:txBody>
                    <a:bodyPr/>
                    <a:lstStyle/>
                    <a:p>
                      <a:r>
                        <a:rPr lang="en-GB" sz="1200" dirty="0"/>
                        <a:t>Coefficient (</a:t>
                      </a:r>
                      <a:r>
                        <a:rPr lang="el-GR" sz="1200" dirty="0"/>
                        <a:t>β</a:t>
                      </a:r>
                      <a:r>
                        <a:rPr lang="en-GB" sz="1200" dirty="0"/>
                        <a:t>)</a:t>
                      </a:r>
                    </a:p>
                  </a:txBody>
                  <a:tcPr/>
                </a:tc>
                <a:tc>
                  <a:txBody>
                    <a:bodyPr/>
                    <a:lstStyle/>
                    <a:p>
                      <a:r>
                        <a:rPr lang="en-GB" sz="1200" dirty="0"/>
                        <a:t>P-value</a:t>
                      </a:r>
                    </a:p>
                  </a:txBody>
                  <a:tcPr/>
                </a:tc>
                <a:extLst>
                  <a:ext uri="{0D108BD9-81ED-4DB2-BD59-A6C34878D82A}">
                    <a16:rowId xmlns:a16="http://schemas.microsoft.com/office/drawing/2014/main" val="2366567422"/>
                  </a:ext>
                </a:extLst>
              </a:tr>
              <a:tr h="370721">
                <a:tc>
                  <a:txBody>
                    <a:bodyPr/>
                    <a:lstStyle/>
                    <a:p>
                      <a:r>
                        <a:rPr lang="en-GB" sz="1200" dirty="0"/>
                        <a:t>Age</a:t>
                      </a:r>
                    </a:p>
                  </a:txBody>
                  <a:tcPr/>
                </a:tc>
                <a:tc>
                  <a:txBody>
                    <a:bodyPr/>
                    <a:lstStyle/>
                    <a:p>
                      <a:r>
                        <a:rPr lang="en-GB" sz="1200" dirty="0"/>
                        <a:t>0.03</a:t>
                      </a:r>
                    </a:p>
                  </a:txBody>
                  <a:tcPr/>
                </a:tc>
                <a:tc>
                  <a:txBody>
                    <a:bodyPr/>
                    <a:lstStyle/>
                    <a:p>
                      <a:r>
                        <a:rPr lang="en-GB" sz="1200" dirty="0"/>
                        <a:t>p&lt;0.001</a:t>
                      </a:r>
                    </a:p>
                  </a:txBody>
                  <a:tcPr/>
                </a:tc>
                <a:extLst>
                  <a:ext uri="{0D108BD9-81ED-4DB2-BD59-A6C34878D82A}">
                    <a16:rowId xmlns:a16="http://schemas.microsoft.com/office/drawing/2014/main" val="1529621986"/>
                  </a:ext>
                </a:extLst>
              </a:tr>
              <a:tr h="370721">
                <a:tc>
                  <a:txBody>
                    <a:bodyPr/>
                    <a:lstStyle/>
                    <a:p>
                      <a:r>
                        <a:rPr lang="en-GB" sz="1200" dirty="0"/>
                        <a:t>BMI</a:t>
                      </a:r>
                    </a:p>
                  </a:txBody>
                  <a:tcPr/>
                </a:tc>
                <a:tc>
                  <a:txBody>
                    <a:bodyPr/>
                    <a:lstStyle/>
                    <a:p>
                      <a:r>
                        <a:rPr lang="en-GB" sz="1200" dirty="0"/>
                        <a:t>0.09</a:t>
                      </a:r>
                    </a:p>
                  </a:txBody>
                  <a:tcPr/>
                </a:tc>
                <a:tc>
                  <a:txBody>
                    <a:bodyPr/>
                    <a:lstStyle/>
                    <a:p>
                      <a:r>
                        <a:rPr lang="en-GB" sz="1200" dirty="0"/>
                        <a:t>p&lt;0.001</a:t>
                      </a:r>
                    </a:p>
                  </a:txBody>
                  <a:tcPr/>
                </a:tc>
                <a:extLst>
                  <a:ext uri="{0D108BD9-81ED-4DB2-BD59-A6C34878D82A}">
                    <a16:rowId xmlns:a16="http://schemas.microsoft.com/office/drawing/2014/main" val="2792244504"/>
                  </a:ext>
                </a:extLst>
              </a:tr>
              <a:tr h="370721">
                <a:tc>
                  <a:txBody>
                    <a:bodyPr/>
                    <a:lstStyle/>
                    <a:p>
                      <a:r>
                        <a:rPr lang="en-GB" sz="1200" dirty="0"/>
                        <a:t>Glucose levels</a:t>
                      </a:r>
                    </a:p>
                  </a:txBody>
                  <a:tcPr/>
                </a:tc>
                <a:tc>
                  <a:txBody>
                    <a:bodyPr/>
                    <a:lstStyle/>
                    <a:p>
                      <a:r>
                        <a:rPr lang="en-GB" sz="1200" dirty="0"/>
                        <a:t>0.03</a:t>
                      </a:r>
                    </a:p>
                  </a:txBody>
                  <a:tcPr/>
                </a:tc>
                <a:tc>
                  <a:txBody>
                    <a:bodyPr/>
                    <a:lstStyle/>
                    <a:p>
                      <a:r>
                        <a:rPr lang="en-GB" sz="1200" dirty="0"/>
                        <a:t>p&lt;0.001</a:t>
                      </a:r>
                    </a:p>
                  </a:txBody>
                  <a:tcPr/>
                </a:tc>
                <a:extLst>
                  <a:ext uri="{0D108BD9-81ED-4DB2-BD59-A6C34878D82A}">
                    <a16:rowId xmlns:a16="http://schemas.microsoft.com/office/drawing/2014/main" val="3777748981"/>
                  </a:ext>
                </a:extLst>
              </a:tr>
            </a:tbl>
          </a:graphicData>
        </a:graphic>
      </p:graphicFrame>
      <p:pic>
        <p:nvPicPr>
          <p:cNvPr id="9" name="Audio 8">
            <a:extLst>
              <a:ext uri="{FF2B5EF4-FFF2-40B4-BE49-F238E27FC236}">
                <a16:creationId xmlns:a16="http://schemas.microsoft.com/office/drawing/2014/main" id="{EF12F028-0F4A-1F5F-E689-034BF5BCC2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90052509"/>
      </p:ext>
    </p:extLst>
  </p:cSld>
  <p:clrMapOvr>
    <a:masterClrMapping/>
  </p:clrMapOvr>
  <mc:AlternateContent xmlns:mc="http://schemas.openxmlformats.org/markup-compatibility/2006">
    <mc:Choice xmlns:p14="http://schemas.microsoft.com/office/powerpoint/2010/main" Requires="p14">
      <p:transition spd="slow" p14:dur="2000" advTm="71936"/>
    </mc:Choice>
    <mc:Fallback>
      <p:transition spd="slow" advTm="719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2B8C3C-A135-0F81-30E9-E29EE03D9A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A60F52F-EB80-31C8-0B95-8D3EDF1FEA94}"/>
              </a:ext>
            </a:extLst>
          </p:cNvPr>
          <p:cNvSpPr>
            <a:spLocks noGrp="1"/>
          </p:cNvSpPr>
          <p:nvPr>
            <p:ph type="title"/>
          </p:nvPr>
        </p:nvSpPr>
        <p:spPr>
          <a:xfrm>
            <a:off x="741680" y="430482"/>
            <a:ext cx="10500989" cy="1327464"/>
          </a:xfrm>
        </p:spPr>
        <p:txBody>
          <a:bodyPr/>
          <a:lstStyle/>
          <a:p>
            <a:r>
              <a:rPr lang="en-US" sz="2800" dirty="0"/>
              <a:t>Model evaluation</a:t>
            </a:r>
          </a:p>
        </p:txBody>
      </p:sp>
      <p:sp>
        <p:nvSpPr>
          <p:cNvPr id="4" name="Content Placeholder 3">
            <a:extLst>
              <a:ext uri="{FF2B5EF4-FFF2-40B4-BE49-F238E27FC236}">
                <a16:creationId xmlns:a16="http://schemas.microsoft.com/office/drawing/2014/main" id="{43D1B537-26A4-5A2A-B8F3-D87324EEBCF1}"/>
              </a:ext>
            </a:extLst>
          </p:cNvPr>
          <p:cNvSpPr>
            <a:spLocks noGrp="1"/>
          </p:cNvSpPr>
          <p:nvPr>
            <p:ph sz="quarter" idx="36"/>
          </p:nvPr>
        </p:nvSpPr>
        <p:spPr>
          <a:xfrm>
            <a:off x="441877" y="2139351"/>
            <a:ext cx="7408161" cy="4288167"/>
          </a:xfrm>
        </p:spPr>
        <p:txBody>
          <a:bodyPr/>
          <a:lstStyle/>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endParaRPr lang="en-GB" sz="1100" dirty="0"/>
          </a:p>
        </p:txBody>
      </p:sp>
      <p:sp>
        <p:nvSpPr>
          <p:cNvPr id="5" name="Slide Number Placeholder 4">
            <a:extLst>
              <a:ext uri="{FF2B5EF4-FFF2-40B4-BE49-F238E27FC236}">
                <a16:creationId xmlns:a16="http://schemas.microsoft.com/office/drawing/2014/main" id="{1183A71A-69B7-A781-1771-E03C0D571907}"/>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22</a:t>
            </a:fld>
            <a:endParaRPr lang="en-US" dirty="0"/>
          </a:p>
        </p:txBody>
      </p:sp>
      <p:graphicFrame>
        <p:nvGraphicFramePr>
          <p:cNvPr id="6" name="Table 5">
            <a:extLst>
              <a:ext uri="{FF2B5EF4-FFF2-40B4-BE49-F238E27FC236}">
                <a16:creationId xmlns:a16="http://schemas.microsoft.com/office/drawing/2014/main" id="{279134AC-B32A-B38E-797E-9E8FBD624104}"/>
              </a:ext>
            </a:extLst>
          </p:cNvPr>
          <p:cNvGraphicFramePr>
            <a:graphicFrameLocks noGrp="1"/>
          </p:cNvGraphicFramePr>
          <p:nvPr>
            <p:extLst>
              <p:ext uri="{D42A27DB-BD31-4B8C-83A1-F6EECF244321}">
                <p14:modId xmlns:p14="http://schemas.microsoft.com/office/powerpoint/2010/main" val="3260281631"/>
              </p:ext>
            </p:extLst>
          </p:nvPr>
        </p:nvGraphicFramePr>
        <p:xfrm>
          <a:off x="1182146" y="3905355"/>
          <a:ext cx="3552065" cy="1091439"/>
        </p:xfrm>
        <a:graphic>
          <a:graphicData uri="http://schemas.openxmlformats.org/drawingml/2006/table">
            <a:tbl>
              <a:tblPr firstRow="1" bandRow="1">
                <a:tableStyleId>{7DF18680-E054-41AD-8BC1-D1AEF772440D}</a:tableStyleId>
              </a:tblPr>
              <a:tblGrid>
                <a:gridCol w="1141744">
                  <a:extLst>
                    <a:ext uri="{9D8B030D-6E8A-4147-A177-3AD203B41FA5}">
                      <a16:colId xmlns:a16="http://schemas.microsoft.com/office/drawing/2014/main" val="3356168078"/>
                    </a:ext>
                  </a:extLst>
                </a:gridCol>
                <a:gridCol w="1078511">
                  <a:extLst>
                    <a:ext uri="{9D8B030D-6E8A-4147-A177-3AD203B41FA5}">
                      <a16:colId xmlns:a16="http://schemas.microsoft.com/office/drawing/2014/main" val="291953671"/>
                    </a:ext>
                  </a:extLst>
                </a:gridCol>
                <a:gridCol w="446812">
                  <a:extLst>
                    <a:ext uri="{9D8B030D-6E8A-4147-A177-3AD203B41FA5}">
                      <a16:colId xmlns:a16="http://schemas.microsoft.com/office/drawing/2014/main" val="1468900351"/>
                    </a:ext>
                  </a:extLst>
                </a:gridCol>
                <a:gridCol w="884998">
                  <a:extLst>
                    <a:ext uri="{9D8B030D-6E8A-4147-A177-3AD203B41FA5}">
                      <a16:colId xmlns:a16="http://schemas.microsoft.com/office/drawing/2014/main" val="3900783045"/>
                    </a:ext>
                  </a:extLst>
                </a:gridCol>
              </a:tblGrid>
              <a:tr h="447432">
                <a:tc>
                  <a:txBody>
                    <a:bodyPr/>
                    <a:lstStyle/>
                    <a:p>
                      <a:endParaRPr lang="en-GB" sz="1200" dirty="0"/>
                    </a:p>
                  </a:txBody>
                  <a:tcPr/>
                </a:tc>
                <a:tc>
                  <a:txBody>
                    <a:bodyPr/>
                    <a:lstStyle/>
                    <a:p>
                      <a:r>
                        <a:rPr lang="en-GB" sz="1200" dirty="0"/>
                        <a:t>Chi-squared</a:t>
                      </a:r>
                    </a:p>
                  </a:txBody>
                  <a:tcPr/>
                </a:tc>
                <a:tc>
                  <a:txBody>
                    <a:bodyPr/>
                    <a:lstStyle/>
                    <a:p>
                      <a:r>
                        <a:rPr lang="en-GB" sz="1200" dirty="0" err="1"/>
                        <a:t>df</a:t>
                      </a:r>
                      <a:endParaRPr lang="en-GB" sz="1200" dirty="0"/>
                    </a:p>
                  </a:txBody>
                  <a:tcPr/>
                </a:tc>
                <a:tc>
                  <a:txBody>
                    <a:bodyPr/>
                    <a:lstStyle/>
                    <a:p>
                      <a:r>
                        <a:rPr lang="en-GB" sz="1200" dirty="0"/>
                        <a:t>P-value</a:t>
                      </a:r>
                    </a:p>
                  </a:txBody>
                  <a:tcPr/>
                </a:tc>
                <a:extLst>
                  <a:ext uri="{0D108BD9-81ED-4DB2-BD59-A6C34878D82A}">
                    <a16:rowId xmlns:a16="http://schemas.microsoft.com/office/drawing/2014/main" val="2366567422"/>
                  </a:ext>
                </a:extLst>
              </a:tr>
              <a:tr h="644007">
                <a:tc>
                  <a:txBody>
                    <a:bodyPr/>
                    <a:lstStyle/>
                    <a:p>
                      <a:r>
                        <a:rPr lang="en-GB" sz="1200" dirty="0"/>
                        <a:t>Hosmer-</a:t>
                      </a:r>
                      <a:r>
                        <a:rPr lang="en-GB" sz="1200" dirty="0" err="1"/>
                        <a:t>Lemeshow</a:t>
                      </a:r>
                      <a:r>
                        <a:rPr lang="en-GB" sz="1200" dirty="0"/>
                        <a:t> test</a:t>
                      </a:r>
                    </a:p>
                  </a:txBody>
                  <a:tcPr/>
                </a:tc>
                <a:tc>
                  <a:txBody>
                    <a:bodyPr/>
                    <a:lstStyle/>
                    <a:p>
                      <a:r>
                        <a:rPr lang="en-GB" sz="1200" dirty="0"/>
                        <a:t>8.73</a:t>
                      </a:r>
                    </a:p>
                  </a:txBody>
                  <a:tcPr/>
                </a:tc>
                <a:tc>
                  <a:txBody>
                    <a:bodyPr/>
                    <a:lstStyle/>
                    <a:p>
                      <a:r>
                        <a:rPr lang="en-GB" sz="1200" dirty="0"/>
                        <a:t>8</a:t>
                      </a:r>
                    </a:p>
                  </a:txBody>
                  <a:tcPr/>
                </a:tc>
                <a:tc>
                  <a:txBody>
                    <a:bodyPr/>
                    <a:lstStyle/>
                    <a:p>
                      <a:r>
                        <a:rPr lang="en-GB" sz="1200" dirty="0"/>
                        <a:t>0.37</a:t>
                      </a:r>
                    </a:p>
                  </a:txBody>
                  <a:tcPr/>
                </a:tc>
                <a:extLst>
                  <a:ext uri="{0D108BD9-81ED-4DB2-BD59-A6C34878D82A}">
                    <a16:rowId xmlns:a16="http://schemas.microsoft.com/office/drawing/2014/main" val="1529621986"/>
                  </a:ext>
                </a:extLst>
              </a:tr>
            </a:tbl>
          </a:graphicData>
        </a:graphic>
      </p:graphicFrame>
      <p:graphicFrame>
        <p:nvGraphicFramePr>
          <p:cNvPr id="7" name="Table 6">
            <a:extLst>
              <a:ext uri="{FF2B5EF4-FFF2-40B4-BE49-F238E27FC236}">
                <a16:creationId xmlns:a16="http://schemas.microsoft.com/office/drawing/2014/main" id="{F048618C-F0CE-15A0-44AB-76E3E6737B15}"/>
              </a:ext>
            </a:extLst>
          </p:cNvPr>
          <p:cNvGraphicFramePr>
            <a:graphicFrameLocks noGrp="1"/>
          </p:cNvGraphicFramePr>
          <p:nvPr>
            <p:extLst>
              <p:ext uri="{D42A27DB-BD31-4B8C-83A1-F6EECF244321}">
                <p14:modId xmlns:p14="http://schemas.microsoft.com/office/powerpoint/2010/main" val="3493527256"/>
              </p:ext>
            </p:extLst>
          </p:nvPr>
        </p:nvGraphicFramePr>
        <p:xfrm>
          <a:off x="6933237" y="3429000"/>
          <a:ext cx="2138401" cy="2450983"/>
        </p:xfrm>
        <a:graphic>
          <a:graphicData uri="http://schemas.openxmlformats.org/drawingml/2006/table">
            <a:tbl>
              <a:tblPr firstRow="1" bandRow="1">
                <a:tableStyleId>{7DF18680-E054-41AD-8BC1-D1AEF772440D}</a:tableStyleId>
              </a:tblPr>
              <a:tblGrid>
                <a:gridCol w="1062737">
                  <a:extLst>
                    <a:ext uri="{9D8B030D-6E8A-4147-A177-3AD203B41FA5}">
                      <a16:colId xmlns:a16="http://schemas.microsoft.com/office/drawing/2014/main" val="3356168078"/>
                    </a:ext>
                  </a:extLst>
                </a:gridCol>
                <a:gridCol w="1075664">
                  <a:extLst>
                    <a:ext uri="{9D8B030D-6E8A-4147-A177-3AD203B41FA5}">
                      <a16:colId xmlns:a16="http://schemas.microsoft.com/office/drawing/2014/main" val="3722314589"/>
                    </a:ext>
                  </a:extLst>
                </a:gridCol>
              </a:tblGrid>
              <a:tr h="439096">
                <a:tc>
                  <a:txBody>
                    <a:bodyPr/>
                    <a:lstStyle/>
                    <a:p>
                      <a:r>
                        <a:rPr lang="en-GB" sz="1200" dirty="0"/>
                        <a:t>Metric</a:t>
                      </a:r>
                    </a:p>
                  </a:txBody>
                  <a:tcPr/>
                </a:tc>
                <a:tc>
                  <a:txBody>
                    <a:bodyPr/>
                    <a:lstStyle/>
                    <a:p>
                      <a:r>
                        <a:rPr lang="en-GB" sz="1200" dirty="0"/>
                        <a:t>Value</a:t>
                      </a:r>
                    </a:p>
                  </a:txBody>
                  <a:tcPr/>
                </a:tc>
                <a:extLst>
                  <a:ext uri="{0D108BD9-81ED-4DB2-BD59-A6C34878D82A}">
                    <a16:rowId xmlns:a16="http://schemas.microsoft.com/office/drawing/2014/main" val="2366567422"/>
                  </a:ext>
                </a:extLst>
              </a:tr>
              <a:tr h="292631">
                <a:tc>
                  <a:txBody>
                    <a:bodyPr/>
                    <a:lstStyle/>
                    <a:p>
                      <a:r>
                        <a:rPr lang="en-GB" sz="1200" dirty="0"/>
                        <a:t>Accuracy</a:t>
                      </a:r>
                    </a:p>
                  </a:txBody>
                  <a:tcPr/>
                </a:tc>
                <a:tc>
                  <a:txBody>
                    <a:bodyPr/>
                    <a:lstStyle/>
                    <a:p>
                      <a:r>
                        <a:rPr lang="en-GB" sz="1200" dirty="0"/>
                        <a:t>0.77</a:t>
                      </a:r>
                    </a:p>
                  </a:txBody>
                  <a:tcPr/>
                </a:tc>
                <a:extLst>
                  <a:ext uri="{0D108BD9-81ED-4DB2-BD59-A6C34878D82A}">
                    <a16:rowId xmlns:a16="http://schemas.microsoft.com/office/drawing/2014/main" val="1529621986"/>
                  </a:ext>
                </a:extLst>
              </a:tr>
              <a:tr h="292631">
                <a:tc>
                  <a:txBody>
                    <a:bodyPr/>
                    <a:lstStyle/>
                    <a:p>
                      <a:r>
                        <a:rPr lang="en-GB" sz="1200" dirty="0"/>
                        <a:t>Sensitivity (recall)</a:t>
                      </a:r>
                    </a:p>
                  </a:txBody>
                  <a:tcPr/>
                </a:tc>
                <a:tc>
                  <a:txBody>
                    <a:bodyPr/>
                    <a:lstStyle/>
                    <a:p>
                      <a:r>
                        <a:rPr lang="en-GB" sz="1200" dirty="0"/>
                        <a:t>0.57</a:t>
                      </a:r>
                    </a:p>
                  </a:txBody>
                  <a:tcPr/>
                </a:tc>
                <a:extLst>
                  <a:ext uri="{0D108BD9-81ED-4DB2-BD59-A6C34878D82A}">
                    <a16:rowId xmlns:a16="http://schemas.microsoft.com/office/drawing/2014/main" val="2792244504"/>
                  </a:ext>
                </a:extLst>
              </a:tr>
              <a:tr h="439096">
                <a:tc>
                  <a:txBody>
                    <a:bodyPr/>
                    <a:lstStyle/>
                    <a:p>
                      <a:r>
                        <a:rPr lang="en-GB" sz="1200" dirty="0"/>
                        <a:t>Specificity</a:t>
                      </a:r>
                    </a:p>
                  </a:txBody>
                  <a:tcPr/>
                </a:tc>
                <a:tc>
                  <a:txBody>
                    <a:bodyPr/>
                    <a:lstStyle/>
                    <a:p>
                      <a:r>
                        <a:rPr lang="en-GB" sz="1200" dirty="0"/>
                        <a:t>0.88</a:t>
                      </a:r>
                    </a:p>
                  </a:txBody>
                  <a:tcPr/>
                </a:tc>
                <a:extLst>
                  <a:ext uri="{0D108BD9-81ED-4DB2-BD59-A6C34878D82A}">
                    <a16:rowId xmlns:a16="http://schemas.microsoft.com/office/drawing/2014/main" val="3777748981"/>
                  </a:ext>
                </a:extLst>
              </a:tr>
              <a:tr h="439096">
                <a:tc>
                  <a:txBody>
                    <a:bodyPr/>
                    <a:lstStyle/>
                    <a:p>
                      <a:r>
                        <a:rPr lang="en-GB" sz="1200" dirty="0"/>
                        <a:t>Precision (positive predictor value)</a:t>
                      </a:r>
                    </a:p>
                  </a:txBody>
                  <a:tcPr/>
                </a:tc>
                <a:tc>
                  <a:txBody>
                    <a:bodyPr/>
                    <a:lstStyle/>
                    <a:p>
                      <a:r>
                        <a:rPr lang="en-GB" sz="1200" dirty="0"/>
                        <a:t>0.71</a:t>
                      </a:r>
                    </a:p>
                  </a:txBody>
                  <a:tcPr/>
                </a:tc>
                <a:extLst>
                  <a:ext uri="{0D108BD9-81ED-4DB2-BD59-A6C34878D82A}">
                    <a16:rowId xmlns:a16="http://schemas.microsoft.com/office/drawing/2014/main" val="4153053497"/>
                  </a:ext>
                </a:extLst>
              </a:tr>
            </a:tbl>
          </a:graphicData>
        </a:graphic>
      </p:graphicFrame>
      <p:sp>
        <p:nvSpPr>
          <p:cNvPr id="8" name="Content Placeholder 3">
            <a:extLst>
              <a:ext uri="{FF2B5EF4-FFF2-40B4-BE49-F238E27FC236}">
                <a16:creationId xmlns:a16="http://schemas.microsoft.com/office/drawing/2014/main" id="{DFA02F9F-72D8-48DE-F59B-913204F0B067}"/>
              </a:ext>
            </a:extLst>
          </p:cNvPr>
          <p:cNvSpPr txBox="1">
            <a:spLocks/>
          </p:cNvSpPr>
          <p:nvPr/>
        </p:nvSpPr>
        <p:spPr>
          <a:xfrm>
            <a:off x="594277" y="2291751"/>
            <a:ext cx="10648392" cy="1475641"/>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Clr>
                <a:schemeClr val="accent6"/>
              </a:buClr>
              <a:buFont typeface="Arial" panose="020B0604020202020204" pitchFamily="34" charset="0"/>
              <a:buNone/>
              <a:defRPr sz="1800" kern="1200" spc="0" baseline="0">
                <a:solidFill>
                  <a:schemeClr val="bg1"/>
                </a:solidFill>
                <a:latin typeface="+mn-lt"/>
                <a:ea typeface="+mn-ea"/>
                <a:cs typeface="Biome" panose="020B0503030204020804" pitchFamily="34" charset="0"/>
              </a:defRPr>
            </a:lvl1pPr>
            <a:lvl2pPr marL="283464"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2pPr>
            <a:lvl3pPr marL="566928"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3pPr>
            <a:lvl4pPr marL="859536"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r>
              <a:rPr lang="en-GB" sz="1600" dirty="0"/>
              <a:t>Regression model evaluated using the Hosmer-</a:t>
            </a:r>
            <a:r>
              <a:rPr lang="en-GB" sz="1600" dirty="0" err="1"/>
              <a:t>Lemeshow</a:t>
            </a:r>
            <a:r>
              <a:rPr lang="en-GB" sz="1600" dirty="0"/>
              <a:t> Goodness of Fit test and classification accuracy, sensitivity, and specificity. </a:t>
            </a:r>
          </a:p>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endParaRPr lang="en-GB" sz="1100" dirty="0"/>
          </a:p>
        </p:txBody>
      </p:sp>
      <p:pic>
        <p:nvPicPr>
          <p:cNvPr id="10" name="Audio 9">
            <a:extLst>
              <a:ext uri="{FF2B5EF4-FFF2-40B4-BE49-F238E27FC236}">
                <a16:creationId xmlns:a16="http://schemas.microsoft.com/office/drawing/2014/main" id="{A4CE9899-A91C-2B95-507E-EBA73D5048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37816663"/>
      </p:ext>
    </p:extLst>
  </p:cSld>
  <p:clrMapOvr>
    <a:masterClrMapping/>
  </p:clrMapOvr>
  <mc:AlternateContent xmlns:mc="http://schemas.openxmlformats.org/markup-compatibility/2006">
    <mc:Choice xmlns:p14="http://schemas.microsoft.com/office/powerpoint/2010/main" Requires="p14">
      <p:transition spd="slow" p14:dur="2000" advTm="41653"/>
    </mc:Choice>
    <mc:Fallback>
      <p:transition spd="slow" advTm="416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8EF3B3-4E7B-8D9F-300D-629E2FEC8F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D218FD6-A41B-D73A-C833-31EE99256F2C}"/>
              </a:ext>
            </a:extLst>
          </p:cNvPr>
          <p:cNvSpPr>
            <a:spLocks noGrp="1"/>
          </p:cNvSpPr>
          <p:nvPr>
            <p:ph type="title"/>
          </p:nvPr>
        </p:nvSpPr>
        <p:spPr>
          <a:xfrm>
            <a:off x="741680" y="430482"/>
            <a:ext cx="10500989" cy="1327464"/>
          </a:xfrm>
        </p:spPr>
        <p:txBody>
          <a:bodyPr/>
          <a:lstStyle/>
          <a:p>
            <a:r>
              <a:rPr lang="en-US" sz="2800" dirty="0"/>
              <a:t>Does an age x </a:t>
            </a:r>
            <a:r>
              <a:rPr lang="en-US" sz="2800" dirty="0" err="1"/>
              <a:t>bmi</a:t>
            </a:r>
            <a:r>
              <a:rPr lang="en-US" sz="2800" dirty="0"/>
              <a:t> interaction improve the prediction of diabetes risk? </a:t>
            </a:r>
          </a:p>
        </p:txBody>
      </p:sp>
      <p:sp>
        <p:nvSpPr>
          <p:cNvPr id="4" name="Content Placeholder 3">
            <a:extLst>
              <a:ext uri="{FF2B5EF4-FFF2-40B4-BE49-F238E27FC236}">
                <a16:creationId xmlns:a16="http://schemas.microsoft.com/office/drawing/2014/main" id="{7DC8C231-140C-C26C-45A2-1BCB9D3BA496}"/>
              </a:ext>
            </a:extLst>
          </p:cNvPr>
          <p:cNvSpPr>
            <a:spLocks noGrp="1"/>
          </p:cNvSpPr>
          <p:nvPr>
            <p:ph sz="quarter" idx="36"/>
          </p:nvPr>
        </p:nvSpPr>
        <p:spPr>
          <a:xfrm>
            <a:off x="441877" y="2139351"/>
            <a:ext cx="7408161" cy="4288167"/>
          </a:xfrm>
        </p:spPr>
        <p:txBody>
          <a:bodyPr/>
          <a:lstStyle/>
          <a:p>
            <a:pPr marL="285750" indent="-285750">
              <a:buFont typeface="Arial" panose="020B0604020202020204" pitchFamily="34" charset="0"/>
              <a:buChar char="•"/>
            </a:pPr>
            <a:r>
              <a:rPr lang="en-GB" sz="1400" dirty="0"/>
              <a:t>Aim: determine whether age x BMI interaction improves prediction of diabetes risk beyond main effects of age, BMI, glucose levels. </a:t>
            </a:r>
          </a:p>
          <a:p>
            <a:pPr marL="285750" indent="-285750">
              <a:buFont typeface="Arial" panose="020B0604020202020204" pitchFamily="34" charset="0"/>
              <a:buChar char="•"/>
            </a:pPr>
            <a:r>
              <a:rPr lang="en-GB" sz="1400" dirty="0"/>
              <a:t>Two logistic regression models created:</a:t>
            </a:r>
          </a:p>
          <a:p>
            <a:pPr lvl="2"/>
            <a:r>
              <a:rPr lang="en-GB" sz="1200" dirty="0"/>
              <a:t>Model 1: main effects (i.e., age, BMI, glucose levels, no. pregnancies)</a:t>
            </a:r>
          </a:p>
          <a:p>
            <a:pPr lvl="2"/>
            <a:r>
              <a:rPr lang="en-GB" sz="1200" dirty="0"/>
              <a:t>Model 2: main effects + age x BMI interaction</a:t>
            </a:r>
          </a:p>
          <a:p>
            <a:pPr marL="285750" indent="-285750">
              <a:buFont typeface="Arial" panose="020B0604020202020204" pitchFamily="34" charset="0"/>
              <a:buChar char="•"/>
            </a:pPr>
            <a:r>
              <a:rPr lang="en-GB" sz="1400" dirty="0"/>
              <a:t>Both models compared using likelihood ratio test</a:t>
            </a:r>
          </a:p>
          <a:p>
            <a:pPr marL="285750" indent="-285750">
              <a:buFont typeface="Arial" panose="020B0604020202020204" pitchFamily="34" charset="0"/>
              <a:buChar char="•"/>
            </a:pPr>
            <a:r>
              <a:rPr lang="en-GB" sz="1400" dirty="0"/>
              <a:t>Analysis summary: </a:t>
            </a:r>
          </a:p>
          <a:p>
            <a:pPr lvl="2"/>
            <a:r>
              <a:rPr lang="en-GB" sz="1200" dirty="0"/>
              <a:t>Model 2 with age x BMI interaction did not provide significantly better fit than model 1 without interaction</a:t>
            </a:r>
          </a:p>
          <a:p>
            <a:pPr lvl="2"/>
            <a:r>
              <a:rPr lang="en-GB" sz="1200" dirty="0"/>
              <a:t>Age x BMI interaction was not statistically significant - effect of BMI on diabetes risk does not increase or decrease with age</a:t>
            </a:r>
          </a:p>
          <a:p>
            <a:pPr lvl="2"/>
            <a:r>
              <a:rPr lang="en-GB" sz="1200" dirty="0"/>
              <a:t>Glucose levels and no. pregnancies are statistically significant predictors of diabetes risk</a:t>
            </a:r>
          </a:p>
          <a:p>
            <a:pPr marL="285750" indent="-285750">
              <a:buFont typeface="Arial" panose="020B0604020202020204" pitchFamily="34" charset="0"/>
              <a:buChar char="•"/>
            </a:pPr>
            <a:endParaRPr lang="en-GB" sz="1050" dirty="0"/>
          </a:p>
        </p:txBody>
      </p:sp>
      <p:sp>
        <p:nvSpPr>
          <p:cNvPr id="5" name="Slide Number Placeholder 4">
            <a:extLst>
              <a:ext uri="{FF2B5EF4-FFF2-40B4-BE49-F238E27FC236}">
                <a16:creationId xmlns:a16="http://schemas.microsoft.com/office/drawing/2014/main" id="{26309099-C1C5-4DCC-8747-AF94352D734A}"/>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23</a:t>
            </a:fld>
            <a:endParaRPr lang="en-US" dirty="0"/>
          </a:p>
        </p:txBody>
      </p:sp>
      <p:sp>
        <p:nvSpPr>
          <p:cNvPr id="8" name="Content Placeholder 3">
            <a:extLst>
              <a:ext uri="{FF2B5EF4-FFF2-40B4-BE49-F238E27FC236}">
                <a16:creationId xmlns:a16="http://schemas.microsoft.com/office/drawing/2014/main" id="{25B53584-BECB-1885-6558-A597650B7F68}"/>
              </a:ext>
            </a:extLst>
          </p:cNvPr>
          <p:cNvSpPr txBox="1">
            <a:spLocks/>
          </p:cNvSpPr>
          <p:nvPr/>
        </p:nvSpPr>
        <p:spPr>
          <a:xfrm>
            <a:off x="594277" y="2291751"/>
            <a:ext cx="7771510" cy="4135767"/>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Clr>
                <a:schemeClr val="accent6"/>
              </a:buClr>
              <a:buFont typeface="Arial" panose="020B0604020202020204" pitchFamily="34" charset="0"/>
              <a:buNone/>
              <a:defRPr sz="1800" kern="1200" spc="0" baseline="0">
                <a:solidFill>
                  <a:schemeClr val="bg1"/>
                </a:solidFill>
                <a:latin typeface="+mn-lt"/>
                <a:ea typeface="+mn-ea"/>
                <a:cs typeface="Biome" panose="020B0503030204020804" pitchFamily="34" charset="0"/>
              </a:defRPr>
            </a:lvl1pPr>
            <a:lvl2pPr marL="283464"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2pPr>
            <a:lvl3pPr marL="566928"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3pPr>
            <a:lvl4pPr marL="859536"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pPr>
            <a:endParaRPr lang="en-GB" sz="1200" dirty="0"/>
          </a:p>
          <a:p>
            <a:pPr marL="285750" indent="-285750">
              <a:buFont typeface="Arial" panose="020B0604020202020204" pitchFamily="34" charset="0"/>
              <a:buChar char="•"/>
            </a:pPr>
            <a:endParaRPr lang="en-GB" sz="1100" dirty="0"/>
          </a:p>
        </p:txBody>
      </p:sp>
      <p:graphicFrame>
        <p:nvGraphicFramePr>
          <p:cNvPr id="3" name="Table 2">
            <a:extLst>
              <a:ext uri="{FF2B5EF4-FFF2-40B4-BE49-F238E27FC236}">
                <a16:creationId xmlns:a16="http://schemas.microsoft.com/office/drawing/2014/main" id="{AFDF9D40-BBBF-BF65-C809-691A1654B2A7}"/>
              </a:ext>
            </a:extLst>
          </p:cNvPr>
          <p:cNvGraphicFramePr>
            <a:graphicFrameLocks noGrp="1"/>
          </p:cNvGraphicFramePr>
          <p:nvPr>
            <p:extLst>
              <p:ext uri="{D42A27DB-BD31-4B8C-83A1-F6EECF244321}">
                <p14:modId xmlns:p14="http://schemas.microsoft.com/office/powerpoint/2010/main" val="3975710732"/>
              </p:ext>
            </p:extLst>
          </p:nvPr>
        </p:nvGraphicFramePr>
        <p:xfrm>
          <a:off x="7505218" y="2232651"/>
          <a:ext cx="4150876" cy="1374099"/>
        </p:xfrm>
        <a:graphic>
          <a:graphicData uri="http://schemas.openxmlformats.org/drawingml/2006/table">
            <a:tbl>
              <a:tblPr firstRow="1" bandRow="1">
                <a:tableStyleId>{7DF18680-E054-41AD-8BC1-D1AEF772440D}</a:tableStyleId>
              </a:tblPr>
              <a:tblGrid>
                <a:gridCol w="1037719">
                  <a:extLst>
                    <a:ext uri="{9D8B030D-6E8A-4147-A177-3AD203B41FA5}">
                      <a16:colId xmlns:a16="http://schemas.microsoft.com/office/drawing/2014/main" val="3356168078"/>
                    </a:ext>
                  </a:extLst>
                </a:gridCol>
                <a:gridCol w="1037719">
                  <a:extLst>
                    <a:ext uri="{9D8B030D-6E8A-4147-A177-3AD203B41FA5}">
                      <a16:colId xmlns:a16="http://schemas.microsoft.com/office/drawing/2014/main" val="291953671"/>
                    </a:ext>
                  </a:extLst>
                </a:gridCol>
                <a:gridCol w="1037719">
                  <a:extLst>
                    <a:ext uri="{9D8B030D-6E8A-4147-A177-3AD203B41FA5}">
                      <a16:colId xmlns:a16="http://schemas.microsoft.com/office/drawing/2014/main" val="1468900351"/>
                    </a:ext>
                  </a:extLst>
                </a:gridCol>
                <a:gridCol w="1037719">
                  <a:extLst>
                    <a:ext uri="{9D8B030D-6E8A-4147-A177-3AD203B41FA5}">
                      <a16:colId xmlns:a16="http://schemas.microsoft.com/office/drawing/2014/main" val="3900783045"/>
                    </a:ext>
                  </a:extLst>
                </a:gridCol>
              </a:tblGrid>
              <a:tr h="410563">
                <a:tc>
                  <a:txBody>
                    <a:bodyPr/>
                    <a:lstStyle/>
                    <a:p>
                      <a:endParaRPr lang="en-GB" sz="1200" dirty="0"/>
                    </a:p>
                  </a:txBody>
                  <a:tcPr/>
                </a:tc>
                <a:tc>
                  <a:txBody>
                    <a:bodyPr/>
                    <a:lstStyle/>
                    <a:p>
                      <a:r>
                        <a:rPr lang="en-GB" sz="1200" dirty="0"/>
                        <a:t>Chi-squared</a:t>
                      </a:r>
                    </a:p>
                  </a:txBody>
                  <a:tcPr/>
                </a:tc>
                <a:tc>
                  <a:txBody>
                    <a:bodyPr/>
                    <a:lstStyle/>
                    <a:p>
                      <a:r>
                        <a:rPr lang="en-GB" sz="1200" dirty="0" err="1"/>
                        <a:t>df</a:t>
                      </a:r>
                      <a:endParaRPr lang="en-GB" sz="1200" dirty="0"/>
                    </a:p>
                  </a:txBody>
                  <a:tcPr/>
                </a:tc>
                <a:tc>
                  <a:txBody>
                    <a:bodyPr/>
                    <a:lstStyle/>
                    <a:p>
                      <a:r>
                        <a:rPr lang="en-GB" sz="1200" dirty="0"/>
                        <a:t>P-value</a:t>
                      </a:r>
                    </a:p>
                  </a:txBody>
                  <a:tcPr/>
                </a:tc>
                <a:extLst>
                  <a:ext uri="{0D108BD9-81ED-4DB2-BD59-A6C34878D82A}">
                    <a16:rowId xmlns:a16="http://schemas.microsoft.com/office/drawing/2014/main" val="2366567422"/>
                  </a:ext>
                </a:extLst>
              </a:tr>
              <a:tr h="506336">
                <a:tc>
                  <a:txBody>
                    <a:bodyPr/>
                    <a:lstStyle/>
                    <a:p>
                      <a:r>
                        <a:rPr lang="en-GB" sz="1200" dirty="0"/>
                        <a:t>Analysis of deviance </a:t>
                      </a:r>
                    </a:p>
                  </a:txBody>
                  <a:tcPr/>
                </a:tc>
                <a:tc>
                  <a:txBody>
                    <a:bodyPr/>
                    <a:lstStyle/>
                    <a:p>
                      <a:r>
                        <a:rPr lang="en-GB" sz="1200" dirty="0"/>
                        <a:t>0.75</a:t>
                      </a:r>
                    </a:p>
                  </a:txBody>
                  <a:tcPr/>
                </a:tc>
                <a:tc>
                  <a:txBody>
                    <a:bodyPr/>
                    <a:lstStyle/>
                    <a:p>
                      <a:r>
                        <a:rPr lang="en-GB" sz="1200" dirty="0"/>
                        <a:t>1</a:t>
                      </a:r>
                    </a:p>
                  </a:txBody>
                  <a:tcPr/>
                </a:tc>
                <a:tc>
                  <a:txBody>
                    <a:bodyPr/>
                    <a:lstStyle/>
                    <a:p>
                      <a:r>
                        <a:rPr lang="en-GB" sz="1200" dirty="0"/>
                        <a:t>0.39</a:t>
                      </a:r>
                    </a:p>
                  </a:txBody>
                  <a:tcPr/>
                </a:tc>
                <a:extLst>
                  <a:ext uri="{0D108BD9-81ED-4DB2-BD59-A6C34878D82A}">
                    <a16:rowId xmlns:a16="http://schemas.microsoft.com/office/drawing/2014/main" val="1529621986"/>
                  </a:ext>
                </a:extLst>
              </a:tr>
              <a:tr h="410563">
                <a:tc gridSpan="4">
                  <a:txBody>
                    <a:bodyPr/>
                    <a:lstStyle/>
                    <a:p>
                      <a:pPr algn="ctr"/>
                      <a:r>
                        <a:rPr lang="en-GB" sz="1200" dirty="0"/>
                        <a:t>Results on likelihood ratio test</a:t>
                      </a:r>
                    </a:p>
                  </a:txBody>
                  <a:tcPr/>
                </a:tc>
                <a:tc hMerge="1">
                  <a:txBody>
                    <a:bodyPr/>
                    <a:lstStyle/>
                    <a:p>
                      <a:endParaRPr lang="en-GB" sz="1200" dirty="0"/>
                    </a:p>
                  </a:txBody>
                  <a:tcPr/>
                </a:tc>
                <a:tc hMerge="1">
                  <a:txBody>
                    <a:bodyPr/>
                    <a:lstStyle/>
                    <a:p>
                      <a:endParaRPr lang="en-GB" sz="1200" dirty="0"/>
                    </a:p>
                  </a:txBody>
                  <a:tcPr/>
                </a:tc>
                <a:tc hMerge="1">
                  <a:txBody>
                    <a:bodyPr/>
                    <a:lstStyle/>
                    <a:p>
                      <a:endParaRPr lang="en-GB" sz="1200" dirty="0"/>
                    </a:p>
                  </a:txBody>
                  <a:tcPr/>
                </a:tc>
                <a:extLst>
                  <a:ext uri="{0D108BD9-81ED-4DB2-BD59-A6C34878D82A}">
                    <a16:rowId xmlns:a16="http://schemas.microsoft.com/office/drawing/2014/main" val="2017602956"/>
                  </a:ext>
                </a:extLst>
              </a:tr>
            </a:tbl>
          </a:graphicData>
        </a:graphic>
      </p:graphicFrame>
      <p:graphicFrame>
        <p:nvGraphicFramePr>
          <p:cNvPr id="9" name="Table 8">
            <a:extLst>
              <a:ext uri="{FF2B5EF4-FFF2-40B4-BE49-F238E27FC236}">
                <a16:creationId xmlns:a16="http://schemas.microsoft.com/office/drawing/2014/main" id="{AD1D1504-7667-AA44-7E6D-4AEFBB9CEB8C}"/>
              </a:ext>
            </a:extLst>
          </p:cNvPr>
          <p:cNvGraphicFramePr>
            <a:graphicFrameLocks noGrp="1"/>
          </p:cNvGraphicFramePr>
          <p:nvPr>
            <p:extLst>
              <p:ext uri="{D42A27DB-BD31-4B8C-83A1-F6EECF244321}">
                <p14:modId xmlns:p14="http://schemas.microsoft.com/office/powerpoint/2010/main" val="429482515"/>
              </p:ext>
            </p:extLst>
          </p:nvPr>
        </p:nvGraphicFramePr>
        <p:xfrm>
          <a:off x="7505218" y="3726494"/>
          <a:ext cx="4150877" cy="2352015"/>
        </p:xfrm>
        <a:graphic>
          <a:graphicData uri="http://schemas.openxmlformats.org/drawingml/2006/table">
            <a:tbl>
              <a:tblPr firstRow="1" bandRow="1">
                <a:tableStyleId>{7DF18680-E054-41AD-8BC1-D1AEF772440D}</a:tableStyleId>
              </a:tblPr>
              <a:tblGrid>
                <a:gridCol w="1133769">
                  <a:extLst>
                    <a:ext uri="{9D8B030D-6E8A-4147-A177-3AD203B41FA5}">
                      <a16:colId xmlns:a16="http://schemas.microsoft.com/office/drawing/2014/main" val="3356168078"/>
                    </a:ext>
                  </a:extLst>
                </a:gridCol>
                <a:gridCol w="824902">
                  <a:extLst>
                    <a:ext uri="{9D8B030D-6E8A-4147-A177-3AD203B41FA5}">
                      <a16:colId xmlns:a16="http://schemas.microsoft.com/office/drawing/2014/main" val="291953671"/>
                    </a:ext>
                  </a:extLst>
                </a:gridCol>
                <a:gridCol w="1423804">
                  <a:extLst>
                    <a:ext uri="{9D8B030D-6E8A-4147-A177-3AD203B41FA5}">
                      <a16:colId xmlns:a16="http://schemas.microsoft.com/office/drawing/2014/main" val="1468900351"/>
                    </a:ext>
                  </a:extLst>
                </a:gridCol>
                <a:gridCol w="768402">
                  <a:extLst>
                    <a:ext uri="{9D8B030D-6E8A-4147-A177-3AD203B41FA5}">
                      <a16:colId xmlns:a16="http://schemas.microsoft.com/office/drawing/2014/main" val="3900783045"/>
                    </a:ext>
                  </a:extLst>
                </a:gridCol>
              </a:tblGrid>
              <a:tr h="398462">
                <a:tc>
                  <a:txBody>
                    <a:bodyPr/>
                    <a:lstStyle/>
                    <a:p>
                      <a:endParaRPr lang="en-GB" sz="1100" dirty="0"/>
                    </a:p>
                  </a:txBody>
                  <a:tcPr/>
                </a:tc>
                <a:tc>
                  <a:txBody>
                    <a:bodyPr/>
                    <a:lstStyle/>
                    <a:p>
                      <a:r>
                        <a:rPr lang="en-GB" sz="1100" dirty="0"/>
                        <a:t>Odds ratio</a:t>
                      </a:r>
                    </a:p>
                  </a:txBody>
                  <a:tcPr/>
                </a:tc>
                <a:tc>
                  <a:txBody>
                    <a:bodyPr/>
                    <a:lstStyle/>
                    <a:p>
                      <a:r>
                        <a:rPr lang="en-GB" sz="1100" dirty="0"/>
                        <a:t>95% CI (lower-upper)</a:t>
                      </a:r>
                    </a:p>
                  </a:txBody>
                  <a:tcPr/>
                </a:tc>
                <a:tc>
                  <a:txBody>
                    <a:bodyPr/>
                    <a:lstStyle/>
                    <a:p>
                      <a:r>
                        <a:rPr lang="en-GB" sz="1100" dirty="0"/>
                        <a:t>p-value</a:t>
                      </a:r>
                    </a:p>
                  </a:txBody>
                  <a:tcPr/>
                </a:tc>
                <a:extLst>
                  <a:ext uri="{0D108BD9-81ED-4DB2-BD59-A6C34878D82A}">
                    <a16:rowId xmlns:a16="http://schemas.microsoft.com/office/drawing/2014/main" val="2366567422"/>
                  </a:ext>
                </a:extLst>
              </a:tr>
              <a:tr h="299715">
                <a:tc>
                  <a:txBody>
                    <a:bodyPr/>
                    <a:lstStyle/>
                    <a:p>
                      <a:r>
                        <a:rPr lang="en-GB" sz="1100" dirty="0"/>
                        <a:t>Age</a:t>
                      </a:r>
                    </a:p>
                  </a:txBody>
                  <a:tcPr/>
                </a:tc>
                <a:tc>
                  <a:txBody>
                    <a:bodyPr/>
                    <a:lstStyle/>
                    <a:p>
                      <a:r>
                        <a:rPr lang="en-GB" sz="1100" dirty="0"/>
                        <a:t>0.98</a:t>
                      </a:r>
                    </a:p>
                  </a:txBody>
                  <a:tcPr/>
                </a:tc>
                <a:tc>
                  <a:txBody>
                    <a:bodyPr/>
                    <a:lstStyle/>
                    <a:p>
                      <a:r>
                        <a:rPr lang="en-GB" sz="1100" dirty="0"/>
                        <a:t>0.90-1.06</a:t>
                      </a:r>
                    </a:p>
                  </a:txBody>
                  <a:tcPr/>
                </a:tc>
                <a:tc>
                  <a:txBody>
                    <a:bodyPr/>
                    <a:lstStyle/>
                    <a:p>
                      <a:r>
                        <a:rPr lang="en-GB" sz="1100" dirty="0"/>
                        <a:t>0.62</a:t>
                      </a:r>
                    </a:p>
                  </a:txBody>
                  <a:tcPr/>
                </a:tc>
                <a:extLst>
                  <a:ext uri="{0D108BD9-81ED-4DB2-BD59-A6C34878D82A}">
                    <a16:rowId xmlns:a16="http://schemas.microsoft.com/office/drawing/2014/main" val="1529621986"/>
                  </a:ext>
                </a:extLst>
              </a:tr>
              <a:tr h="299715">
                <a:tc>
                  <a:txBody>
                    <a:bodyPr/>
                    <a:lstStyle/>
                    <a:p>
                      <a:r>
                        <a:rPr lang="en-GB" sz="1100" dirty="0"/>
                        <a:t>BMI</a:t>
                      </a:r>
                    </a:p>
                  </a:txBody>
                  <a:tcPr/>
                </a:tc>
                <a:tc>
                  <a:txBody>
                    <a:bodyPr/>
                    <a:lstStyle/>
                    <a:p>
                      <a:r>
                        <a:rPr lang="en-GB" sz="1100" dirty="0"/>
                        <a:t>1.05</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GB" sz="1100" dirty="0"/>
                        <a:t>0.96-1.15</a:t>
                      </a:r>
                    </a:p>
                  </a:txBody>
                  <a:tcPr/>
                </a:tc>
                <a:tc>
                  <a:txBody>
                    <a:bodyPr/>
                    <a:lstStyle/>
                    <a:p>
                      <a:r>
                        <a:rPr lang="en-GB" sz="1100" dirty="0"/>
                        <a:t>0.27</a:t>
                      </a:r>
                    </a:p>
                  </a:txBody>
                  <a:tcPr/>
                </a:tc>
                <a:extLst>
                  <a:ext uri="{0D108BD9-81ED-4DB2-BD59-A6C34878D82A}">
                    <a16:rowId xmlns:a16="http://schemas.microsoft.com/office/drawing/2014/main" val="1176321234"/>
                  </a:ext>
                </a:extLst>
              </a:tr>
              <a:tr h="299715">
                <a:tc>
                  <a:txBody>
                    <a:bodyPr/>
                    <a:lstStyle/>
                    <a:p>
                      <a:r>
                        <a:rPr lang="en-GB" sz="1100" dirty="0"/>
                        <a:t>Glucose levels</a:t>
                      </a:r>
                    </a:p>
                  </a:txBody>
                  <a:tcPr/>
                </a:tc>
                <a:tc>
                  <a:txBody>
                    <a:bodyPr/>
                    <a:lstStyle/>
                    <a:p>
                      <a:r>
                        <a:rPr lang="en-GB" sz="1100" dirty="0"/>
                        <a:t>1.04</a:t>
                      </a:r>
                    </a:p>
                  </a:txBody>
                  <a:tcPr/>
                </a:tc>
                <a:tc>
                  <a:txBody>
                    <a:bodyPr/>
                    <a:lstStyle/>
                    <a:p>
                      <a:r>
                        <a:rPr lang="en-GB" sz="1100" dirty="0"/>
                        <a:t>1.03-1.04</a:t>
                      </a:r>
                    </a:p>
                  </a:txBody>
                  <a:tcPr/>
                </a:tc>
                <a:tc>
                  <a:txBody>
                    <a:bodyPr/>
                    <a:lstStyle/>
                    <a:p>
                      <a:r>
                        <a:rPr lang="en-GB" sz="1100" dirty="0"/>
                        <a:t>p&lt;0.001</a:t>
                      </a:r>
                    </a:p>
                  </a:txBody>
                  <a:tcPr/>
                </a:tc>
                <a:extLst>
                  <a:ext uri="{0D108BD9-81ED-4DB2-BD59-A6C34878D82A}">
                    <a16:rowId xmlns:a16="http://schemas.microsoft.com/office/drawing/2014/main" val="180525170"/>
                  </a:ext>
                </a:extLst>
              </a:tr>
              <a:tr h="369630">
                <a:tc>
                  <a:txBody>
                    <a:bodyPr/>
                    <a:lstStyle/>
                    <a:p>
                      <a:r>
                        <a:rPr lang="en-GB" sz="1100" dirty="0"/>
                        <a:t>No. pregnancies</a:t>
                      </a:r>
                    </a:p>
                  </a:txBody>
                  <a:tcPr/>
                </a:tc>
                <a:tc>
                  <a:txBody>
                    <a:bodyPr/>
                    <a:lstStyle/>
                    <a:p>
                      <a:r>
                        <a:rPr lang="en-GB" sz="1100" dirty="0"/>
                        <a:t>1.11</a:t>
                      </a:r>
                    </a:p>
                  </a:txBody>
                  <a:tcPr/>
                </a:tc>
                <a:tc>
                  <a:txBody>
                    <a:bodyPr/>
                    <a:lstStyle/>
                    <a:p>
                      <a:r>
                        <a:rPr lang="en-GB" sz="1100" dirty="0"/>
                        <a:t>1.04-1.20</a:t>
                      </a:r>
                    </a:p>
                  </a:txBody>
                  <a:tcPr/>
                </a:tc>
                <a:tc>
                  <a:txBody>
                    <a:bodyPr/>
                    <a:lstStyle/>
                    <a:p>
                      <a:r>
                        <a:rPr lang="en-GB" sz="1100" dirty="0"/>
                        <a:t>0.001</a:t>
                      </a:r>
                    </a:p>
                  </a:txBody>
                  <a:tcPr/>
                </a:tc>
                <a:extLst>
                  <a:ext uri="{0D108BD9-81ED-4DB2-BD59-A6C34878D82A}">
                    <a16:rowId xmlns:a16="http://schemas.microsoft.com/office/drawing/2014/main" val="709877358"/>
                  </a:ext>
                </a:extLst>
              </a:tr>
              <a:tr h="299715">
                <a:tc>
                  <a:txBody>
                    <a:bodyPr/>
                    <a:lstStyle/>
                    <a:p>
                      <a:r>
                        <a:rPr lang="en-GB" sz="1100" dirty="0"/>
                        <a:t>Age x BMI</a:t>
                      </a:r>
                    </a:p>
                  </a:txBody>
                  <a:tcPr/>
                </a:tc>
                <a:tc>
                  <a:txBody>
                    <a:bodyPr/>
                    <a:lstStyle/>
                    <a:p>
                      <a:r>
                        <a:rPr lang="en-GB" sz="1100" dirty="0"/>
                        <a:t>1.00</a:t>
                      </a:r>
                    </a:p>
                  </a:txBody>
                  <a:tcPr/>
                </a:tc>
                <a:tc>
                  <a:txBody>
                    <a:bodyPr/>
                    <a:lstStyle/>
                    <a:p>
                      <a:r>
                        <a:rPr lang="en-GB" sz="1100" dirty="0"/>
                        <a:t>1.00-1.00</a:t>
                      </a:r>
                    </a:p>
                  </a:txBody>
                  <a:tcPr/>
                </a:tc>
                <a:tc>
                  <a:txBody>
                    <a:bodyPr/>
                    <a:lstStyle/>
                    <a:p>
                      <a:r>
                        <a:rPr lang="en-GB" sz="1100" dirty="0"/>
                        <a:t>0.39</a:t>
                      </a:r>
                    </a:p>
                  </a:txBody>
                  <a:tcPr/>
                </a:tc>
                <a:extLst>
                  <a:ext uri="{0D108BD9-81ED-4DB2-BD59-A6C34878D82A}">
                    <a16:rowId xmlns:a16="http://schemas.microsoft.com/office/drawing/2014/main" val="272122099"/>
                  </a:ext>
                </a:extLst>
              </a:tr>
              <a:tr h="299715">
                <a:tc gridSpan="4">
                  <a:txBody>
                    <a:bodyPr/>
                    <a:lstStyle/>
                    <a:p>
                      <a:pPr algn="ctr"/>
                      <a:r>
                        <a:rPr lang="en-GB" sz="1100" dirty="0"/>
                        <a:t>Odds ratios</a:t>
                      </a:r>
                    </a:p>
                  </a:txBody>
                  <a:tcPr/>
                </a:tc>
                <a:tc hMerge="1">
                  <a:txBody>
                    <a:bodyPr/>
                    <a:lstStyle/>
                    <a:p>
                      <a:endParaRPr lang="en-GB" sz="1200" dirty="0"/>
                    </a:p>
                  </a:txBody>
                  <a:tcPr/>
                </a:tc>
                <a:tc hMerge="1">
                  <a:txBody>
                    <a:bodyPr/>
                    <a:lstStyle/>
                    <a:p>
                      <a:endParaRPr lang="en-GB" sz="1200" dirty="0"/>
                    </a:p>
                  </a:txBody>
                  <a:tcPr/>
                </a:tc>
                <a:tc hMerge="1">
                  <a:txBody>
                    <a:bodyPr/>
                    <a:lstStyle/>
                    <a:p>
                      <a:endParaRPr lang="en-GB" sz="1200" dirty="0"/>
                    </a:p>
                  </a:txBody>
                  <a:tcPr/>
                </a:tc>
                <a:extLst>
                  <a:ext uri="{0D108BD9-81ED-4DB2-BD59-A6C34878D82A}">
                    <a16:rowId xmlns:a16="http://schemas.microsoft.com/office/drawing/2014/main" val="3503482816"/>
                  </a:ext>
                </a:extLst>
              </a:tr>
            </a:tbl>
          </a:graphicData>
        </a:graphic>
      </p:graphicFrame>
      <p:pic>
        <p:nvPicPr>
          <p:cNvPr id="11" name="Audio 10">
            <a:extLst>
              <a:ext uri="{FF2B5EF4-FFF2-40B4-BE49-F238E27FC236}">
                <a16:creationId xmlns:a16="http://schemas.microsoft.com/office/drawing/2014/main" id="{00728E67-362C-52BA-D62E-A3A034E0CB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2175746"/>
      </p:ext>
    </p:extLst>
  </p:cSld>
  <p:clrMapOvr>
    <a:masterClrMapping/>
  </p:clrMapOvr>
  <mc:AlternateContent xmlns:mc="http://schemas.openxmlformats.org/markup-compatibility/2006">
    <mc:Choice xmlns:p14="http://schemas.microsoft.com/office/powerpoint/2010/main" Requires="p14">
      <p:transition spd="slow" p14:dur="2000" advTm="77802"/>
    </mc:Choice>
    <mc:Fallback>
      <p:transition spd="slow" advTm="778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7DF725-999F-E565-F103-E1C22891D1B4}"/>
            </a:ext>
          </a:extLst>
        </p:cNvPr>
        <p:cNvGrpSpPr/>
        <p:nvPr/>
      </p:nvGrpSpPr>
      <p:grpSpPr>
        <a:xfrm>
          <a:off x="0" y="0"/>
          <a:ext cx="0" cy="0"/>
          <a:chOff x="0" y="0"/>
          <a:chExt cx="0" cy="0"/>
        </a:xfrm>
      </p:grpSpPr>
      <p:sp>
        <p:nvSpPr>
          <p:cNvPr id="4" name="Subtitle 3">
            <a:extLst>
              <a:ext uri="{FF2B5EF4-FFF2-40B4-BE49-F238E27FC236}">
                <a16:creationId xmlns:a16="http://schemas.microsoft.com/office/drawing/2014/main" id="{A068777A-35DB-2CCB-9864-506EDCD55283}"/>
              </a:ext>
            </a:extLst>
          </p:cNvPr>
          <p:cNvSpPr>
            <a:spLocks noGrp="1"/>
          </p:cNvSpPr>
          <p:nvPr>
            <p:ph type="subTitle" idx="1"/>
          </p:nvPr>
        </p:nvSpPr>
        <p:spPr>
          <a:xfrm>
            <a:off x="314848" y="2235067"/>
            <a:ext cx="11562303" cy="2387865"/>
          </a:xfrm>
        </p:spPr>
        <p:txBody>
          <a:bodyPr anchor="ctr"/>
          <a:lstStyle/>
          <a:p>
            <a:r>
              <a:rPr lang="en-US" dirty="0"/>
              <a:t>Summary and recommendations</a:t>
            </a:r>
          </a:p>
        </p:txBody>
      </p:sp>
      <p:sp>
        <p:nvSpPr>
          <p:cNvPr id="3" name="Slide Number Placeholder 2">
            <a:extLst>
              <a:ext uri="{FF2B5EF4-FFF2-40B4-BE49-F238E27FC236}">
                <a16:creationId xmlns:a16="http://schemas.microsoft.com/office/drawing/2014/main" id="{F278040C-76F3-4FC9-1E82-3FFAB60A1A1A}"/>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24</a:t>
            </a:fld>
            <a:endParaRPr lang="en-US" dirty="0"/>
          </a:p>
        </p:txBody>
      </p:sp>
      <p:pic>
        <p:nvPicPr>
          <p:cNvPr id="5" name="Audio 4">
            <a:extLst>
              <a:ext uri="{FF2B5EF4-FFF2-40B4-BE49-F238E27FC236}">
                <a16:creationId xmlns:a16="http://schemas.microsoft.com/office/drawing/2014/main" id="{79632656-F873-D5C8-4880-54028A977DD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106983037"/>
      </p:ext>
    </p:extLst>
  </p:cSld>
  <p:clrMapOvr>
    <a:masterClrMapping/>
  </p:clrMapOvr>
  <mc:AlternateContent xmlns:mc="http://schemas.openxmlformats.org/markup-compatibility/2006">
    <mc:Choice xmlns:p14="http://schemas.microsoft.com/office/powerpoint/2010/main" Requires="p14">
      <p:transition spd="slow" p14:dur="2000" advTm="2186"/>
    </mc:Choice>
    <mc:Fallback>
      <p:transition spd="slow" advTm="2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886462-6625-03A9-5757-637E1C9CBA3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203F51C-D03A-C04F-3718-3825E1FC5B44}"/>
              </a:ext>
            </a:extLst>
          </p:cNvPr>
          <p:cNvSpPr>
            <a:spLocks noGrp="1"/>
          </p:cNvSpPr>
          <p:nvPr>
            <p:ph type="title"/>
          </p:nvPr>
        </p:nvSpPr>
        <p:spPr>
          <a:xfrm>
            <a:off x="741680" y="430482"/>
            <a:ext cx="10500989" cy="1327464"/>
          </a:xfrm>
        </p:spPr>
        <p:txBody>
          <a:bodyPr/>
          <a:lstStyle/>
          <a:p>
            <a:r>
              <a:rPr lang="en-US" dirty="0"/>
              <a:t>Summary of findings</a:t>
            </a:r>
          </a:p>
        </p:txBody>
      </p:sp>
      <p:sp>
        <p:nvSpPr>
          <p:cNvPr id="4" name="Content Placeholder 3">
            <a:extLst>
              <a:ext uri="{FF2B5EF4-FFF2-40B4-BE49-F238E27FC236}">
                <a16:creationId xmlns:a16="http://schemas.microsoft.com/office/drawing/2014/main" id="{31DF73B8-B133-36DF-695C-248DEAAB30BB}"/>
              </a:ext>
            </a:extLst>
          </p:cNvPr>
          <p:cNvSpPr>
            <a:spLocks noGrp="1"/>
          </p:cNvSpPr>
          <p:nvPr>
            <p:ph sz="quarter" idx="36"/>
          </p:nvPr>
        </p:nvSpPr>
        <p:spPr>
          <a:xfrm>
            <a:off x="741680" y="2465539"/>
            <a:ext cx="10815736" cy="3723753"/>
          </a:xfrm>
        </p:spPr>
        <p:txBody>
          <a:bodyPr/>
          <a:lstStyle/>
          <a:p>
            <a:pPr marL="285750" indent="-285750">
              <a:buFont typeface="Arial" panose="020B0604020202020204" pitchFamily="34" charset="0"/>
              <a:buChar char="•"/>
            </a:pPr>
            <a:r>
              <a:rPr lang="en-US" dirty="0"/>
              <a:t>A relationship exists between diabetes and BMI category, and diabetes and age group</a:t>
            </a:r>
          </a:p>
          <a:p>
            <a:pPr marL="285750" indent="-285750">
              <a:buFont typeface="Arial" panose="020B0604020202020204" pitchFamily="34" charset="0"/>
              <a:buChar char="•"/>
            </a:pPr>
            <a:r>
              <a:rPr lang="en-US" dirty="0"/>
              <a:t>A relationship exists between glucose levels and age group</a:t>
            </a:r>
          </a:p>
          <a:p>
            <a:pPr marL="285750" indent="-285750">
              <a:buFont typeface="Arial" panose="020B0604020202020204" pitchFamily="34" charset="0"/>
              <a:buChar char="•"/>
            </a:pPr>
            <a:r>
              <a:rPr lang="en-US" dirty="0"/>
              <a:t>Age and insulin are strong predictors of glucose levels</a:t>
            </a:r>
          </a:p>
          <a:p>
            <a:pPr marL="285750" indent="-285750">
              <a:buFont typeface="Arial" panose="020B0604020202020204" pitchFamily="34" charset="0"/>
              <a:buChar char="•"/>
            </a:pPr>
            <a:r>
              <a:rPr lang="en-US" dirty="0"/>
              <a:t>Age, BMI, and glucose levels are strong predictors of diabetes status</a:t>
            </a:r>
          </a:p>
          <a:p>
            <a:pPr marL="285750" indent="-285750">
              <a:buFont typeface="Arial" panose="020B0604020202020204" pitchFamily="34" charset="0"/>
              <a:buChar char="•"/>
            </a:pPr>
            <a:r>
              <a:rPr lang="en-US" dirty="0"/>
              <a:t>Risk of developing diabetes based on BMI doesn’t increase or decrease with age</a:t>
            </a:r>
          </a:p>
          <a:p>
            <a:pPr marL="285750" indent="-285750">
              <a:buFont typeface="Arial" panose="020B0604020202020204" pitchFamily="34" charset="0"/>
              <a:buChar char="•"/>
            </a:pPr>
            <a:r>
              <a:rPr lang="en-GB" dirty="0"/>
              <a:t>Women with a higher number of pregnancies have a heightened risk of diabetes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p:txBody>
      </p:sp>
      <p:sp>
        <p:nvSpPr>
          <p:cNvPr id="5" name="Slide Number Placeholder 4">
            <a:extLst>
              <a:ext uri="{FF2B5EF4-FFF2-40B4-BE49-F238E27FC236}">
                <a16:creationId xmlns:a16="http://schemas.microsoft.com/office/drawing/2014/main" id="{8FA74756-0622-6776-94D4-4C617F713570}"/>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25</a:t>
            </a:fld>
            <a:endParaRPr lang="en-US" dirty="0"/>
          </a:p>
        </p:txBody>
      </p:sp>
      <p:pic>
        <p:nvPicPr>
          <p:cNvPr id="6" name="Audio 5">
            <a:extLst>
              <a:ext uri="{FF2B5EF4-FFF2-40B4-BE49-F238E27FC236}">
                <a16:creationId xmlns:a16="http://schemas.microsoft.com/office/drawing/2014/main" id="{B9E8F1AB-F35E-95F2-394A-B27D23DAD7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0811475"/>
      </p:ext>
    </p:extLst>
  </p:cSld>
  <p:clrMapOvr>
    <a:masterClrMapping/>
  </p:clrMapOvr>
  <mc:AlternateContent xmlns:mc="http://schemas.openxmlformats.org/markup-compatibility/2006">
    <mc:Choice xmlns:p14="http://schemas.microsoft.com/office/powerpoint/2010/main" Requires="p14">
      <p:transition spd="slow" p14:dur="2000" advTm="48458"/>
    </mc:Choice>
    <mc:Fallback>
      <p:transition spd="slow" advTm="484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866166-9FB2-54CE-B4C0-966A500D609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4D17760-1667-B021-D41F-2394A29B9B66}"/>
              </a:ext>
            </a:extLst>
          </p:cNvPr>
          <p:cNvSpPr>
            <a:spLocks noGrp="1"/>
          </p:cNvSpPr>
          <p:nvPr>
            <p:ph type="title"/>
          </p:nvPr>
        </p:nvSpPr>
        <p:spPr>
          <a:xfrm>
            <a:off x="741680" y="430482"/>
            <a:ext cx="10500989" cy="1327464"/>
          </a:xfrm>
        </p:spPr>
        <p:txBody>
          <a:bodyPr/>
          <a:lstStyle/>
          <a:p>
            <a:r>
              <a:rPr lang="en-US" dirty="0"/>
              <a:t>Recommendations</a:t>
            </a:r>
          </a:p>
        </p:txBody>
      </p:sp>
      <p:sp>
        <p:nvSpPr>
          <p:cNvPr id="4" name="Content Placeholder 3">
            <a:extLst>
              <a:ext uri="{FF2B5EF4-FFF2-40B4-BE49-F238E27FC236}">
                <a16:creationId xmlns:a16="http://schemas.microsoft.com/office/drawing/2014/main" id="{CE85B5BE-C95B-2E56-D159-B40D5ED8A2BD}"/>
              </a:ext>
            </a:extLst>
          </p:cNvPr>
          <p:cNvSpPr>
            <a:spLocks noGrp="1"/>
          </p:cNvSpPr>
          <p:nvPr>
            <p:ph sz="quarter" idx="36"/>
          </p:nvPr>
        </p:nvSpPr>
        <p:spPr>
          <a:xfrm>
            <a:off x="741680" y="2465539"/>
            <a:ext cx="10815736" cy="3723753"/>
          </a:xfrm>
        </p:spPr>
        <p:txBody>
          <a:bodyPr/>
          <a:lstStyle/>
          <a:p>
            <a:pPr marL="285750" indent="-285750">
              <a:buFont typeface="Arial" panose="020B0604020202020204" pitchFamily="34" charset="0"/>
              <a:buChar char="•"/>
            </a:pPr>
            <a:r>
              <a:rPr lang="en-GB" dirty="0"/>
              <a:t>Future analysis could cover a similar range of variables for male Pima Indians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Future research could also investigate the relationship between the variables in this analysis and the different types of diabetes (type 1, type 2, gestational)</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endParaRPr lang="en-US" dirty="0"/>
          </a:p>
        </p:txBody>
      </p:sp>
      <p:sp>
        <p:nvSpPr>
          <p:cNvPr id="5" name="Slide Number Placeholder 4">
            <a:extLst>
              <a:ext uri="{FF2B5EF4-FFF2-40B4-BE49-F238E27FC236}">
                <a16:creationId xmlns:a16="http://schemas.microsoft.com/office/drawing/2014/main" id="{5A921466-E413-E408-7212-4988DFBC49E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26</a:t>
            </a:fld>
            <a:endParaRPr lang="en-US" dirty="0"/>
          </a:p>
        </p:txBody>
      </p:sp>
      <p:pic>
        <p:nvPicPr>
          <p:cNvPr id="7" name="Audio 6">
            <a:extLst>
              <a:ext uri="{FF2B5EF4-FFF2-40B4-BE49-F238E27FC236}">
                <a16:creationId xmlns:a16="http://schemas.microsoft.com/office/drawing/2014/main" id="{403BE008-6E5C-719A-FB54-30D45AA7E7A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878617171"/>
      </p:ext>
    </p:extLst>
  </p:cSld>
  <p:clrMapOvr>
    <a:masterClrMapping/>
  </p:clrMapOvr>
  <mc:AlternateContent xmlns:mc="http://schemas.openxmlformats.org/markup-compatibility/2006">
    <mc:Choice xmlns:p14="http://schemas.microsoft.com/office/powerpoint/2010/main" Requires="p14">
      <p:transition spd="slow" p14:dur="2000" advTm="27840"/>
    </mc:Choice>
    <mc:Fallback>
      <p:transition spd="slow" advTm="278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gradFill>
          <a:gsLst>
            <a:gs pos="78000">
              <a:schemeClr val="accent6">
                <a:lumMod val="50000"/>
              </a:schemeClr>
            </a:gs>
            <a:gs pos="35040">
              <a:srgbClr val="020B11"/>
            </a:gs>
            <a:gs pos="11979">
              <a:schemeClr val="accent4">
                <a:lumMod val="50000"/>
              </a:schemeClr>
            </a:gs>
            <a:gs pos="0">
              <a:schemeClr val="accent4"/>
            </a:gs>
            <a:gs pos="99000">
              <a:schemeClr val="tx2">
                <a:lumMod val="50000"/>
              </a:schemeClr>
            </a:gs>
          </a:gsLst>
          <a:lin ang="7800000" scaled="0"/>
        </a:gradFill>
        <a:effectLst/>
      </p:bgPr>
    </p:bg>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854E216E-F10C-8DB9-C1E6-14BB83F3DB55}"/>
              </a:ext>
            </a:extLst>
          </p:cNvPr>
          <p:cNvSpPr txBox="1">
            <a:spLocks/>
          </p:cNvSpPr>
          <p:nvPr/>
        </p:nvSpPr>
        <p:spPr>
          <a:xfrm>
            <a:off x="220717" y="231227"/>
            <a:ext cx="11687504" cy="6442841"/>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1600" i="1" dirty="0">
                <a:solidFill>
                  <a:schemeClr val="bg1"/>
                </a:solidFill>
                <a:latin typeface="+mn-lt"/>
              </a:rPr>
              <a:t>Diabetes Dataset</a:t>
            </a:r>
            <a:r>
              <a:rPr lang="en-GB" sz="1600" dirty="0">
                <a:solidFill>
                  <a:schemeClr val="bg1"/>
                </a:solidFill>
                <a:latin typeface="+mn-lt"/>
              </a:rPr>
              <a:t> (no date). Available at: </a:t>
            </a:r>
            <a:r>
              <a:rPr lang="en-GB" sz="1600" dirty="0">
                <a:solidFill>
                  <a:schemeClr val="bg1"/>
                </a:solidFill>
                <a:latin typeface="+mn-lt"/>
                <a:hlinkClick r:id="rId5">
                  <a:extLst>
                    <a:ext uri="{A12FA001-AC4F-418D-AE19-62706E023703}">
                      <ahyp:hlinkClr xmlns:ahyp="http://schemas.microsoft.com/office/drawing/2018/hyperlinkcolor" val="tx"/>
                    </a:ext>
                  </a:extLst>
                </a:hlinkClick>
              </a:rPr>
              <a:t>https://www.kaggle.com/datasets/akshaydattatraykhare/diabetes-dataset</a:t>
            </a:r>
            <a:r>
              <a:rPr lang="en-GB" sz="1600" dirty="0">
                <a:solidFill>
                  <a:schemeClr val="bg1"/>
                </a:solidFill>
                <a:latin typeface="+mn-lt"/>
              </a:rPr>
              <a:t> (Accessed: 20 October 2025).</a:t>
            </a:r>
          </a:p>
          <a:p>
            <a:r>
              <a:rPr lang="en-GB" sz="1600" dirty="0">
                <a:solidFill>
                  <a:schemeClr val="bg1"/>
                </a:solidFill>
                <a:latin typeface="+mn-lt"/>
              </a:rPr>
              <a:t>Flegal, K.M., Kit, B.K. and Graubard, B.I. (2014) ‘Body Mass Index Categories in Observational Studies of Weight and Risk of Death’, </a:t>
            </a:r>
            <a:r>
              <a:rPr lang="en-GB" sz="1600" i="1" dirty="0">
                <a:solidFill>
                  <a:schemeClr val="bg1"/>
                </a:solidFill>
                <a:latin typeface="+mn-lt"/>
              </a:rPr>
              <a:t>American Journal of Epidemiology</a:t>
            </a:r>
            <a:r>
              <a:rPr lang="en-GB" sz="1600" dirty="0">
                <a:solidFill>
                  <a:schemeClr val="bg1"/>
                </a:solidFill>
                <a:latin typeface="+mn-lt"/>
              </a:rPr>
              <a:t>, 180(3), pp. 288–296. Available at: </a:t>
            </a:r>
            <a:r>
              <a:rPr lang="en-GB" sz="1600" dirty="0">
                <a:solidFill>
                  <a:schemeClr val="bg1"/>
                </a:solidFill>
                <a:latin typeface="+mn-lt"/>
                <a:hlinkClick r:id="rId6">
                  <a:extLst>
                    <a:ext uri="{A12FA001-AC4F-418D-AE19-62706E023703}">
                      <ahyp:hlinkClr xmlns:ahyp="http://schemas.microsoft.com/office/drawing/2018/hyperlinkcolor" val="tx"/>
                    </a:ext>
                  </a:extLst>
                </a:hlinkClick>
              </a:rPr>
              <a:t>https://doi.org/10.1093/aje/kwu111</a:t>
            </a:r>
            <a:r>
              <a:rPr lang="en-GB" sz="1600" dirty="0">
                <a:solidFill>
                  <a:schemeClr val="bg1"/>
                </a:solidFill>
                <a:latin typeface="+mn-lt"/>
              </a:rPr>
              <a:t>.</a:t>
            </a:r>
          </a:p>
          <a:p>
            <a:r>
              <a:rPr lang="en-US" altLang="en-US" sz="1600" dirty="0">
                <a:solidFill>
                  <a:schemeClr val="bg1"/>
                </a:solidFill>
                <a:latin typeface="+mn-lt"/>
                <a:ea typeface="Aptos" panose="020B0004020202020204" pitchFamily="34" charset="0"/>
                <a:cs typeface="Arial" panose="020B0604020202020204" pitchFamily="34" charset="0"/>
              </a:rPr>
              <a:t>International Diabetes Federation (2025) </a:t>
            </a:r>
            <a:r>
              <a:rPr lang="en-US" altLang="en-US" sz="1600" i="1" dirty="0">
                <a:solidFill>
                  <a:schemeClr val="bg1"/>
                </a:solidFill>
                <a:latin typeface="+mn-lt"/>
                <a:ea typeface="Aptos" panose="020B0004020202020204" pitchFamily="34" charset="0"/>
                <a:cs typeface="Times New Roman" panose="02020603050405020304" pitchFamily="18" charset="0"/>
              </a:rPr>
              <a:t>Diabetes facts and figures</a:t>
            </a:r>
            <a:r>
              <a:rPr lang="en-US" altLang="en-US" sz="1600" dirty="0">
                <a:solidFill>
                  <a:schemeClr val="bg1"/>
                </a:solidFill>
                <a:latin typeface="+mn-lt"/>
                <a:ea typeface="Aptos" panose="020B0004020202020204" pitchFamily="34" charset="0"/>
                <a:cs typeface="Arial" panose="020B0604020202020204" pitchFamily="34" charset="0"/>
              </a:rPr>
              <a:t>. Available at: https://</a:t>
            </a:r>
            <a:r>
              <a:rPr lang="en-US" altLang="en-US" sz="1600" dirty="0" err="1">
                <a:solidFill>
                  <a:schemeClr val="bg1"/>
                </a:solidFill>
                <a:latin typeface="+mn-lt"/>
                <a:ea typeface="Aptos" panose="020B0004020202020204" pitchFamily="34" charset="0"/>
                <a:cs typeface="Arial" panose="020B0604020202020204" pitchFamily="34" charset="0"/>
              </a:rPr>
              <a:t>idf.org</a:t>
            </a:r>
            <a:r>
              <a:rPr lang="en-US" altLang="en-US" sz="1600" dirty="0">
                <a:solidFill>
                  <a:schemeClr val="bg1"/>
                </a:solidFill>
                <a:latin typeface="+mn-lt"/>
                <a:ea typeface="Aptos" panose="020B0004020202020204" pitchFamily="34" charset="0"/>
                <a:cs typeface="Arial" panose="020B0604020202020204" pitchFamily="34" charset="0"/>
              </a:rPr>
              <a:t>/about-diabetes/diabetes-facts-figures/  (Accessed: 18 October 2025)</a:t>
            </a:r>
            <a:endParaRPr lang="en-GB" sz="1600" dirty="0">
              <a:solidFill>
                <a:schemeClr val="bg1"/>
              </a:solidFill>
              <a:latin typeface="+mn-lt"/>
            </a:endParaRPr>
          </a:p>
          <a:p>
            <a:r>
              <a:rPr lang="en-GB" sz="1600" dirty="0">
                <a:solidFill>
                  <a:schemeClr val="bg1"/>
                </a:solidFill>
                <a:latin typeface="+mn-lt"/>
              </a:rPr>
              <a:t>Kelly, </a:t>
            </a:r>
            <a:r>
              <a:rPr lang="en-GB" sz="1600" dirty="0" err="1">
                <a:solidFill>
                  <a:schemeClr val="bg1"/>
                </a:solidFill>
                <a:latin typeface="+mn-lt"/>
              </a:rPr>
              <a:t>Tanika.N</a:t>
            </a:r>
            <a:r>
              <a:rPr lang="en-GB" sz="1600" dirty="0">
                <a:solidFill>
                  <a:schemeClr val="bg1"/>
                </a:solidFill>
                <a:latin typeface="+mn-lt"/>
              </a:rPr>
              <a:t>. </a:t>
            </a:r>
            <a:r>
              <a:rPr lang="en-GB" sz="1600" i="1" dirty="0">
                <a:solidFill>
                  <a:schemeClr val="bg1"/>
                </a:solidFill>
                <a:latin typeface="+mn-lt"/>
              </a:rPr>
              <a:t>et al.</a:t>
            </a:r>
            <a:r>
              <a:rPr lang="en-GB" sz="1600" dirty="0">
                <a:solidFill>
                  <a:schemeClr val="bg1"/>
                </a:solidFill>
                <a:latin typeface="+mn-lt"/>
              </a:rPr>
              <a:t> (2022) </a:t>
            </a:r>
            <a:r>
              <a:rPr lang="en-GB" sz="1600" i="1" dirty="0">
                <a:solidFill>
                  <a:schemeClr val="bg1"/>
                </a:solidFill>
                <a:latin typeface="+mn-lt"/>
              </a:rPr>
              <a:t>Insights From a Large-Scale Whole-Genome Sequencing Study of Systolic Blood Pressure, Diastolic Blood Pressure, and Hypertension | Hypertension</a:t>
            </a:r>
            <a:r>
              <a:rPr lang="en-GB" sz="1600" dirty="0">
                <a:solidFill>
                  <a:schemeClr val="bg1"/>
                </a:solidFill>
                <a:latin typeface="+mn-lt"/>
              </a:rPr>
              <a:t>. Available at: </a:t>
            </a:r>
            <a:r>
              <a:rPr lang="en-GB" sz="1600" dirty="0">
                <a:solidFill>
                  <a:schemeClr val="bg1"/>
                </a:solidFill>
                <a:latin typeface="+mn-lt"/>
                <a:hlinkClick r:id="rId7">
                  <a:extLst>
                    <a:ext uri="{A12FA001-AC4F-418D-AE19-62706E023703}">
                      <ahyp:hlinkClr xmlns:ahyp="http://schemas.microsoft.com/office/drawing/2018/hyperlinkcolor" val="tx"/>
                    </a:ext>
                  </a:extLst>
                </a:hlinkClick>
              </a:rPr>
              <a:t>https://www.ahajournals.org/doi/full/10.1161/HYPERTENSIONAHA.122.19324</a:t>
            </a:r>
            <a:r>
              <a:rPr lang="en-GB" sz="1600" dirty="0">
                <a:solidFill>
                  <a:schemeClr val="bg1"/>
                </a:solidFill>
                <a:latin typeface="+mn-lt"/>
              </a:rPr>
              <a:t> (Accessed: 18 October 2025).</a:t>
            </a:r>
          </a:p>
          <a:p>
            <a:r>
              <a:rPr lang="en-GB" sz="1600" dirty="0">
                <a:solidFill>
                  <a:schemeClr val="bg1"/>
                </a:solidFill>
                <a:latin typeface="+mn-lt"/>
              </a:rPr>
              <a:t>Li, Y. </a:t>
            </a:r>
            <a:r>
              <a:rPr lang="en-GB" sz="1600" i="1" dirty="0">
                <a:solidFill>
                  <a:schemeClr val="bg1"/>
                </a:solidFill>
                <a:latin typeface="+mn-lt"/>
              </a:rPr>
              <a:t>et al.</a:t>
            </a:r>
            <a:r>
              <a:rPr lang="en-GB" sz="1600" dirty="0">
                <a:solidFill>
                  <a:schemeClr val="bg1"/>
                </a:solidFill>
                <a:latin typeface="+mn-lt"/>
              </a:rPr>
              <a:t> (2020) ‘Maternal age and the risk of gestational diabetes mellitus: A systematic review and meta-analysis of over 120 million participants’, </a:t>
            </a:r>
            <a:r>
              <a:rPr lang="en-GB" sz="1600" i="1" dirty="0">
                <a:solidFill>
                  <a:schemeClr val="bg1"/>
                </a:solidFill>
                <a:latin typeface="+mn-lt"/>
              </a:rPr>
              <a:t>Diabetes Research and Clinical Practice</a:t>
            </a:r>
            <a:r>
              <a:rPr lang="en-GB" sz="1600" dirty="0">
                <a:solidFill>
                  <a:schemeClr val="bg1"/>
                </a:solidFill>
                <a:latin typeface="+mn-lt"/>
              </a:rPr>
              <a:t>, 162. Available at: </a:t>
            </a:r>
            <a:r>
              <a:rPr lang="en-GB" sz="1600" dirty="0">
                <a:solidFill>
                  <a:schemeClr val="bg1"/>
                </a:solidFill>
                <a:latin typeface="+mn-lt"/>
                <a:hlinkClick r:id="rId8">
                  <a:extLst>
                    <a:ext uri="{A12FA001-AC4F-418D-AE19-62706E023703}">
                      <ahyp:hlinkClr xmlns:ahyp="http://schemas.microsoft.com/office/drawing/2018/hyperlinkcolor" val="tx"/>
                    </a:ext>
                  </a:extLst>
                </a:hlinkClick>
              </a:rPr>
              <a:t>https://doi.org/10.1016/j.diabres.2020.108044</a:t>
            </a:r>
            <a:r>
              <a:rPr lang="en-GB" sz="1600" dirty="0">
                <a:solidFill>
                  <a:schemeClr val="bg1"/>
                </a:solidFill>
                <a:latin typeface="+mn-lt"/>
              </a:rPr>
              <a:t>.</a:t>
            </a:r>
          </a:p>
          <a:p>
            <a:r>
              <a:rPr lang="en-GB" sz="1600" dirty="0">
                <a:solidFill>
                  <a:schemeClr val="bg1"/>
                </a:solidFill>
                <a:latin typeface="+mn-lt"/>
              </a:rPr>
              <a:t>Narayan, K.M.V. </a:t>
            </a:r>
            <a:r>
              <a:rPr lang="en-GB" sz="1600" i="1" dirty="0">
                <a:solidFill>
                  <a:schemeClr val="bg1"/>
                </a:solidFill>
                <a:latin typeface="+mn-lt"/>
              </a:rPr>
              <a:t>et al.</a:t>
            </a:r>
            <a:r>
              <a:rPr lang="en-GB" sz="1600" dirty="0">
                <a:solidFill>
                  <a:schemeClr val="bg1"/>
                </a:solidFill>
                <a:latin typeface="+mn-lt"/>
              </a:rPr>
              <a:t> (2021) ‘Incidence of diabetes in South Asian young adults compared to Pima Indians’, </a:t>
            </a:r>
            <a:r>
              <a:rPr lang="en-GB" sz="1600" i="1" dirty="0">
                <a:solidFill>
                  <a:schemeClr val="bg1"/>
                </a:solidFill>
                <a:latin typeface="+mn-lt"/>
              </a:rPr>
              <a:t>BMJ Open Diabetes Research &amp; Care</a:t>
            </a:r>
            <a:r>
              <a:rPr lang="en-GB" sz="1600" dirty="0">
                <a:solidFill>
                  <a:schemeClr val="bg1"/>
                </a:solidFill>
                <a:latin typeface="+mn-lt"/>
              </a:rPr>
              <a:t>, 9(1), p. e001988. Available at: </a:t>
            </a:r>
            <a:r>
              <a:rPr lang="en-GB" sz="1600" dirty="0">
                <a:solidFill>
                  <a:schemeClr val="bg1"/>
                </a:solidFill>
                <a:latin typeface="+mn-lt"/>
                <a:hlinkClick r:id="rId9">
                  <a:extLst>
                    <a:ext uri="{A12FA001-AC4F-418D-AE19-62706E023703}">
                      <ahyp:hlinkClr xmlns:ahyp="http://schemas.microsoft.com/office/drawing/2018/hyperlinkcolor" val="tx"/>
                    </a:ext>
                  </a:extLst>
                </a:hlinkClick>
              </a:rPr>
              <a:t>https://doi.org/10.1136/bmjdrc-2020-001988</a:t>
            </a:r>
            <a:r>
              <a:rPr lang="en-GB" sz="1600" dirty="0">
                <a:solidFill>
                  <a:schemeClr val="bg1"/>
                </a:solidFill>
                <a:latin typeface="+mn-lt"/>
              </a:rPr>
              <a:t>.</a:t>
            </a:r>
          </a:p>
          <a:p>
            <a:r>
              <a:rPr lang="en-GB" sz="1600" dirty="0" err="1">
                <a:solidFill>
                  <a:schemeClr val="bg1"/>
                </a:solidFill>
                <a:latin typeface="+mn-lt"/>
              </a:rPr>
              <a:t>Przezak</a:t>
            </a:r>
            <a:r>
              <a:rPr lang="en-GB" sz="1600" dirty="0">
                <a:solidFill>
                  <a:schemeClr val="bg1"/>
                </a:solidFill>
                <a:latin typeface="+mn-lt"/>
              </a:rPr>
              <a:t>, A., Bielka, W. and Pawlik, A. (2022) ‘Hypertension and Type 2 Diabetes—The Novel Treatment Possibilities’, </a:t>
            </a:r>
            <a:r>
              <a:rPr lang="en-GB" sz="1600" i="1" dirty="0">
                <a:solidFill>
                  <a:schemeClr val="bg1"/>
                </a:solidFill>
                <a:latin typeface="+mn-lt"/>
              </a:rPr>
              <a:t>International Journal of Molecular Sciences</a:t>
            </a:r>
            <a:r>
              <a:rPr lang="en-GB" sz="1600" dirty="0">
                <a:solidFill>
                  <a:schemeClr val="bg1"/>
                </a:solidFill>
                <a:latin typeface="+mn-lt"/>
              </a:rPr>
              <a:t>, 23(12), p. 6500. Available at: </a:t>
            </a:r>
            <a:r>
              <a:rPr lang="en-GB" sz="1600" dirty="0">
                <a:solidFill>
                  <a:schemeClr val="bg1"/>
                </a:solidFill>
                <a:latin typeface="+mn-lt"/>
                <a:hlinkClick r:id="rId10">
                  <a:extLst>
                    <a:ext uri="{A12FA001-AC4F-418D-AE19-62706E023703}">
                      <ahyp:hlinkClr xmlns:ahyp="http://schemas.microsoft.com/office/drawing/2018/hyperlinkcolor" val="tx"/>
                    </a:ext>
                  </a:extLst>
                </a:hlinkClick>
              </a:rPr>
              <a:t>https://doi.org/10.3390/ijms23126500</a:t>
            </a:r>
            <a:r>
              <a:rPr lang="en-GB" sz="1600" dirty="0">
                <a:solidFill>
                  <a:schemeClr val="bg1"/>
                </a:solidFill>
                <a:latin typeface="+mn-lt"/>
              </a:rPr>
              <a:t>.</a:t>
            </a:r>
          </a:p>
          <a:p>
            <a:r>
              <a:rPr lang="en-GB" sz="1600" dirty="0">
                <a:solidFill>
                  <a:schemeClr val="bg1"/>
                </a:solidFill>
                <a:latin typeface="+mn-lt"/>
              </a:rPr>
              <a:t>Tamir, T.T. </a:t>
            </a:r>
            <a:r>
              <a:rPr lang="en-GB" sz="1600" i="1" dirty="0">
                <a:solidFill>
                  <a:schemeClr val="bg1"/>
                </a:solidFill>
                <a:latin typeface="+mn-lt"/>
              </a:rPr>
              <a:t>et al.</a:t>
            </a:r>
            <a:r>
              <a:rPr lang="en-GB" sz="1600" dirty="0">
                <a:solidFill>
                  <a:schemeClr val="bg1"/>
                </a:solidFill>
                <a:latin typeface="+mn-lt"/>
              </a:rPr>
              <a:t> (2025) ‘Magnitude, distribution and determinants of non-utilization of antenatal care services among women in low- and middle-income countries: Insights for implementation of WHO recommendations’, </a:t>
            </a:r>
            <a:r>
              <a:rPr lang="en-GB" sz="1600" i="1" dirty="0">
                <a:solidFill>
                  <a:schemeClr val="bg1"/>
                </a:solidFill>
                <a:latin typeface="+mn-lt"/>
              </a:rPr>
              <a:t>PLOS ONE</a:t>
            </a:r>
            <a:r>
              <a:rPr lang="en-GB" sz="1600" dirty="0">
                <a:solidFill>
                  <a:schemeClr val="bg1"/>
                </a:solidFill>
                <a:latin typeface="+mn-lt"/>
              </a:rPr>
              <a:t>, 20(8), p. e0330596. Available at: </a:t>
            </a:r>
            <a:r>
              <a:rPr lang="en-GB" sz="1600" dirty="0">
                <a:solidFill>
                  <a:schemeClr val="bg1"/>
                </a:solidFill>
                <a:latin typeface="+mn-lt"/>
                <a:hlinkClick r:id="rId11">
                  <a:extLst>
                    <a:ext uri="{A12FA001-AC4F-418D-AE19-62706E023703}">
                      <ahyp:hlinkClr xmlns:ahyp="http://schemas.microsoft.com/office/drawing/2018/hyperlinkcolor" val="tx"/>
                    </a:ext>
                  </a:extLst>
                </a:hlinkClick>
              </a:rPr>
              <a:t>https://doi.org/10.1371/journal.pone.0330596</a:t>
            </a:r>
            <a:r>
              <a:rPr lang="en-GB" sz="1600" dirty="0">
                <a:solidFill>
                  <a:schemeClr val="bg1"/>
                </a:solidFill>
                <a:latin typeface="+mn-lt"/>
              </a:rPr>
              <a:t>.</a:t>
            </a:r>
          </a:p>
          <a:p>
            <a:r>
              <a:rPr lang="en-GB" sz="1600" dirty="0">
                <a:solidFill>
                  <a:schemeClr val="bg1"/>
                </a:solidFill>
                <a:latin typeface="+mn-lt"/>
              </a:rPr>
              <a:t>The Lancet Diabetes &amp; Endocrinology (2025) ‘Diabetes and frailty in an ageing world’, </a:t>
            </a:r>
            <a:r>
              <a:rPr lang="en-GB" sz="1600" i="1" dirty="0">
                <a:solidFill>
                  <a:schemeClr val="bg1"/>
                </a:solidFill>
                <a:latin typeface="+mn-lt"/>
              </a:rPr>
              <a:t>The Lancet Diabetes &amp; Endocrinology</a:t>
            </a:r>
            <a:r>
              <a:rPr lang="en-GB" sz="1600" dirty="0">
                <a:solidFill>
                  <a:schemeClr val="bg1"/>
                </a:solidFill>
                <a:latin typeface="+mn-lt"/>
              </a:rPr>
              <a:t>, 13(5), p. 355. Available at: </a:t>
            </a:r>
            <a:r>
              <a:rPr lang="en-GB" sz="1600" dirty="0">
                <a:solidFill>
                  <a:schemeClr val="bg1"/>
                </a:solidFill>
                <a:latin typeface="+mn-lt"/>
                <a:hlinkClick r:id="rId12">
                  <a:extLst>
                    <a:ext uri="{A12FA001-AC4F-418D-AE19-62706E023703}">
                      <ahyp:hlinkClr xmlns:ahyp="http://schemas.microsoft.com/office/drawing/2018/hyperlinkcolor" val="tx"/>
                    </a:ext>
                  </a:extLst>
                </a:hlinkClick>
              </a:rPr>
              <a:t>https://doi.org/10.1016/S2213-8587(25)00094-4</a:t>
            </a:r>
            <a:r>
              <a:rPr lang="en-GB" sz="1600" dirty="0">
                <a:solidFill>
                  <a:schemeClr val="bg1"/>
                </a:solidFill>
                <a:latin typeface="+mn-lt"/>
              </a:rPr>
              <a:t>.</a:t>
            </a:r>
          </a:p>
          <a:p>
            <a:r>
              <a:rPr lang="en-GB" sz="1600" dirty="0">
                <a:solidFill>
                  <a:schemeClr val="bg1"/>
                </a:solidFill>
                <a:latin typeface="+mn-lt"/>
              </a:rPr>
              <a:t>World Health Organization (2025) </a:t>
            </a:r>
            <a:r>
              <a:rPr lang="en-GB" sz="1600" i="1" dirty="0">
                <a:solidFill>
                  <a:schemeClr val="bg1"/>
                </a:solidFill>
                <a:latin typeface="+mn-lt"/>
              </a:rPr>
              <a:t>Body mass index (BMI). </a:t>
            </a:r>
            <a:r>
              <a:rPr lang="en-GB" sz="1600" dirty="0">
                <a:solidFill>
                  <a:schemeClr val="bg1"/>
                </a:solidFill>
                <a:latin typeface="+mn-lt"/>
              </a:rPr>
              <a:t>Available at: https://</a:t>
            </a:r>
            <a:r>
              <a:rPr lang="en-GB" sz="1600" dirty="0" err="1">
                <a:solidFill>
                  <a:schemeClr val="bg1"/>
                </a:solidFill>
                <a:latin typeface="+mn-lt"/>
              </a:rPr>
              <a:t>www.who.int</a:t>
            </a:r>
            <a:r>
              <a:rPr lang="en-GB" sz="1600" dirty="0">
                <a:solidFill>
                  <a:schemeClr val="bg1"/>
                </a:solidFill>
                <a:latin typeface="+mn-lt"/>
              </a:rPr>
              <a:t>/data/</a:t>
            </a:r>
            <a:r>
              <a:rPr lang="en-GB" sz="1600" dirty="0" err="1">
                <a:solidFill>
                  <a:schemeClr val="bg1"/>
                </a:solidFill>
                <a:latin typeface="+mn-lt"/>
              </a:rPr>
              <a:t>gho</a:t>
            </a:r>
            <a:r>
              <a:rPr lang="en-GB" sz="1600" dirty="0">
                <a:solidFill>
                  <a:schemeClr val="bg1"/>
                </a:solidFill>
                <a:latin typeface="+mn-lt"/>
              </a:rPr>
              <a:t>/data/themes/topics/topic-details/GHO/body-mass-index (Accessed 18 October 2025)</a:t>
            </a:r>
          </a:p>
          <a:p>
            <a:endParaRPr lang="en-GB" sz="1600" dirty="0">
              <a:solidFill>
                <a:schemeClr val="bg1"/>
              </a:solidFill>
              <a:latin typeface="+mn-lt"/>
            </a:endParaRPr>
          </a:p>
        </p:txBody>
      </p:sp>
      <p:pic>
        <p:nvPicPr>
          <p:cNvPr id="11" name="Audio 10">
            <a:extLst>
              <a:ext uri="{FF2B5EF4-FFF2-40B4-BE49-F238E27FC236}">
                <a16:creationId xmlns:a16="http://schemas.microsoft.com/office/drawing/2014/main" id="{1FA78CE0-CE49-513D-1026-5B8C47BA08C6}"/>
              </a:ext>
            </a:extLst>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95464980"/>
      </p:ext>
    </p:extLst>
  </p:cSld>
  <p:clrMapOvr>
    <a:masterClrMapping/>
  </p:clrMapOvr>
  <mc:AlternateContent xmlns:mc="http://schemas.openxmlformats.org/markup-compatibility/2006">
    <mc:Choice xmlns:p14="http://schemas.microsoft.com/office/powerpoint/2010/main" Requires="p14">
      <p:transition spd="slow" p14:dur="2000" advTm="4640"/>
    </mc:Choice>
    <mc:Fallback>
      <p:transition spd="slow" advTm="46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a:gsLst>
            <a:gs pos="78000">
              <a:schemeClr val="accent6">
                <a:lumMod val="50000"/>
              </a:schemeClr>
            </a:gs>
            <a:gs pos="35040">
              <a:srgbClr val="020B11"/>
            </a:gs>
            <a:gs pos="11979">
              <a:schemeClr val="accent4">
                <a:lumMod val="50000"/>
              </a:schemeClr>
            </a:gs>
            <a:gs pos="0">
              <a:schemeClr val="accent4"/>
            </a:gs>
            <a:gs pos="99000">
              <a:schemeClr val="tx2">
                <a:lumMod val="50000"/>
              </a:schemeClr>
            </a:gs>
          </a:gsLst>
          <a:lin ang="7800000" scaled="0"/>
        </a:gradFill>
        <a:effectLst/>
      </p:bgPr>
    </p:bg>
    <p:spTree>
      <p:nvGrpSpPr>
        <p:cNvPr id="1" name="">
          <a:extLst>
            <a:ext uri="{FF2B5EF4-FFF2-40B4-BE49-F238E27FC236}">
              <a16:creationId xmlns:a16="http://schemas.microsoft.com/office/drawing/2014/main" id="{26449E3C-43DA-BAE3-0626-EDFBBBE649A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AB3AB7E8-BC40-4A10-96E8-C26050D13217}"/>
              </a:ext>
            </a:extLst>
          </p:cNvPr>
          <p:cNvSpPr txBox="1"/>
          <p:nvPr/>
        </p:nvSpPr>
        <p:spPr>
          <a:xfrm>
            <a:off x="505839" y="330740"/>
            <a:ext cx="4382931" cy="6370975"/>
          </a:xfrm>
          <a:prstGeom prst="rect">
            <a:avLst/>
          </a:prstGeom>
          <a:noFill/>
        </p:spPr>
        <p:txBody>
          <a:bodyPr wrap="none" rtlCol="0">
            <a:spAutoFit/>
          </a:bodyPr>
          <a:lstStyle/>
          <a:p>
            <a:r>
              <a:rPr lang="en-GB" sz="800" dirty="0">
                <a:solidFill>
                  <a:schemeClr val="bg1"/>
                </a:solidFill>
              </a:rPr>
              <a:t>library(</a:t>
            </a:r>
            <a:r>
              <a:rPr lang="en-GB" sz="800" dirty="0" err="1">
                <a:solidFill>
                  <a:schemeClr val="bg1"/>
                </a:solidFill>
              </a:rPr>
              <a:t>readr</a:t>
            </a:r>
            <a:r>
              <a:rPr lang="en-GB" sz="800" dirty="0">
                <a:solidFill>
                  <a:schemeClr val="bg1"/>
                </a:solidFill>
              </a:rPr>
              <a:t>)</a:t>
            </a:r>
          </a:p>
          <a:p>
            <a:r>
              <a:rPr lang="en-GB" sz="800" dirty="0">
                <a:solidFill>
                  <a:schemeClr val="bg1"/>
                </a:solidFill>
              </a:rPr>
              <a:t>library(ggplot2)</a:t>
            </a:r>
          </a:p>
          <a:p>
            <a:r>
              <a:rPr lang="en-GB" sz="800" dirty="0">
                <a:solidFill>
                  <a:schemeClr val="bg1"/>
                </a:solidFill>
              </a:rPr>
              <a:t>library(</a:t>
            </a:r>
            <a:r>
              <a:rPr lang="en-GB" sz="800" dirty="0" err="1">
                <a:solidFill>
                  <a:schemeClr val="bg1"/>
                </a:solidFill>
              </a:rPr>
              <a:t>dplyr</a:t>
            </a:r>
            <a:r>
              <a:rPr lang="en-GB" sz="800" dirty="0">
                <a:solidFill>
                  <a:schemeClr val="bg1"/>
                </a:solidFill>
              </a:rPr>
              <a:t>)</a:t>
            </a:r>
          </a:p>
          <a:p>
            <a:r>
              <a:rPr lang="en-GB" sz="800" dirty="0">
                <a:solidFill>
                  <a:schemeClr val="bg1"/>
                </a:solidFill>
              </a:rPr>
              <a:t>library(</a:t>
            </a:r>
            <a:r>
              <a:rPr lang="en-GB" sz="800" dirty="0" err="1">
                <a:solidFill>
                  <a:schemeClr val="bg1"/>
                </a:solidFill>
              </a:rPr>
              <a:t>tidyr</a:t>
            </a:r>
            <a:r>
              <a:rPr lang="en-GB" sz="800" dirty="0">
                <a:solidFill>
                  <a:schemeClr val="bg1"/>
                </a:solidFill>
              </a:rPr>
              <a:t>)</a:t>
            </a:r>
          </a:p>
          <a:p>
            <a:r>
              <a:rPr lang="en-GB" sz="800" dirty="0">
                <a:solidFill>
                  <a:schemeClr val="bg1"/>
                </a:solidFill>
              </a:rPr>
              <a:t> </a:t>
            </a:r>
          </a:p>
          <a:p>
            <a:r>
              <a:rPr lang="en-GB" sz="800" dirty="0">
                <a:solidFill>
                  <a:schemeClr val="bg1"/>
                </a:solidFill>
              </a:rPr>
              <a:t>diabetes&lt;-</a:t>
            </a:r>
            <a:r>
              <a:rPr lang="en-GB" sz="800" dirty="0" err="1">
                <a:solidFill>
                  <a:schemeClr val="bg1"/>
                </a:solidFill>
              </a:rPr>
              <a:t>read_csv</a:t>
            </a:r>
            <a:r>
              <a:rPr lang="en-GB" sz="800" dirty="0">
                <a:solidFill>
                  <a:schemeClr val="bg1"/>
                </a:solidFill>
              </a:rPr>
              <a:t>("</a:t>
            </a:r>
            <a:r>
              <a:rPr lang="en-GB" sz="800" dirty="0" err="1">
                <a:solidFill>
                  <a:schemeClr val="bg1"/>
                </a:solidFill>
              </a:rPr>
              <a:t>diabetes.csv</a:t>
            </a:r>
            <a:r>
              <a:rPr lang="en-GB" sz="800" dirty="0">
                <a:solidFill>
                  <a:schemeClr val="bg1"/>
                </a:solidFill>
              </a:rPr>
              <a:t>")</a:t>
            </a:r>
          </a:p>
          <a:p>
            <a:r>
              <a:rPr lang="en-GB" sz="800" dirty="0" err="1">
                <a:solidFill>
                  <a:schemeClr val="bg1"/>
                </a:solidFill>
              </a:rPr>
              <a:t>nrow</a:t>
            </a:r>
            <a:r>
              <a:rPr lang="en-GB" sz="800" dirty="0">
                <a:solidFill>
                  <a:schemeClr val="bg1"/>
                </a:solidFill>
              </a:rPr>
              <a:t>(diabetes)</a:t>
            </a:r>
          </a:p>
          <a:p>
            <a:r>
              <a:rPr lang="en-GB" sz="800" dirty="0">
                <a:solidFill>
                  <a:schemeClr val="bg1"/>
                </a:solidFill>
              </a:rPr>
              <a:t> </a:t>
            </a:r>
          </a:p>
          <a:p>
            <a:r>
              <a:rPr lang="en-GB" sz="800" dirty="0">
                <a:solidFill>
                  <a:schemeClr val="bg1"/>
                </a:solidFill>
              </a:rPr>
              <a:t># % of people with diabetes</a:t>
            </a:r>
          </a:p>
          <a:p>
            <a:r>
              <a:rPr lang="en-GB" sz="800" dirty="0" err="1">
                <a:solidFill>
                  <a:schemeClr val="bg1"/>
                </a:solidFill>
              </a:rPr>
              <a:t>prop.table</a:t>
            </a:r>
            <a:r>
              <a:rPr lang="en-GB" sz="800" dirty="0">
                <a:solidFill>
                  <a:schemeClr val="bg1"/>
                </a:solidFill>
              </a:rPr>
              <a:t>(table(</a:t>
            </a:r>
            <a:r>
              <a:rPr lang="en-GB" sz="800" dirty="0" err="1">
                <a:solidFill>
                  <a:schemeClr val="bg1"/>
                </a:solidFill>
              </a:rPr>
              <a:t>diabetes$Outcome</a:t>
            </a:r>
            <a:r>
              <a:rPr lang="en-GB" sz="800" dirty="0">
                <a:solidFill>
                  <a:schemeClr val="bg1"/>
                </a:solidFill>
              </a:rPr>
              <a:t>)) * 100</a:t>
            </a:r>
          </a:p>
          <a:p>
            <a:r>
              <a:rPr lang="en-GB" sz="800" dirty="0">
                <a:solidFill>
                  <a:schemeClr val="bg1"/>
                </a:solidFill>
              </a:rPr>
              <a:t> </a:t>
            </a:r>
          </a:p>
          <a:p>
            <a:r>
              <a:rPr lang="en-GB" sz="800" dirty="0">
                <a:solidFill>
                  <a:schemeClr val="bg1"/>
                </a:solidFill>
              </a:rPr>
              <a:t># Age distribution of sample</a:t>
            </a:r>
          </a:p>
          <a:p>
            <a:r>
              <a:rPr lang="en-GB" sz="800" dirty="0" err="1">
                <a:solidFill>
                  <a:schemeClr val="bg1"/>
                </a:solidFill>
              </a:rPr>
              <a:t>ggplot</a:t>
            </a:r>
            <a:r>
              <a:rPr lang="en-GB" sz="800" dirty="0">
                <a:solidFill>
                  <a:schemeClr val="bg1"/>
                </a:solidFill>
              </a:rPr>
              <a:t>(diabetes, </a:t>
            </a:r>
            <a:r>
              <a:rPr lang="en-GB" sz="800" dirty="0" err="1">
                <a:solidFill>
                  <a:schemeClr val="bg1"/>
                </a:solidFill>
              </a:rPr>
              <a:t>aes</a:t>
            </a:r>
            <a:r>
              <a:rPr lang="en-GB" sz="800" dirty="0">
                <a:solidFill>
                  <a:schemeClr val="bg1"/>
                </a:solidFill>
              </a:rPr>
              <a:t>(x=Age))+</a:t>
            </a:r>
          </a:p>
          <a:p>
            <a:r>
              <a:rPr lang="en-GB" sz="800" dirty="0">
                <a:solidFill>
                  <a:schemeClr val="bg1"/>
                </a:solidFill>
              </a:rPr>
              <a:t>  </a:t>
            </a:r>
            <a:r>
              <a:rPr lang="en-GB" sz="800" dirty="0" err="1">
                <a:solidFill>
                  <a:schemeClr val="bg1"/>
                </a:solidFill>
              </a:rPr>
              <a:t>geom_histogram</a:t>
            </a:r>
            <a:r>
              <a:rPr lang="en-GB" sz="800" dirty="0">
                <a:solidFill>
                  <a:schemeClr val="bg1"/>
                </a:solidFill>
              </a:rPr>
              <a:t>(</a:t>
            </a:r>
            <a:r>
              <a:rPr lang="en-GB" sz="800" dirty="0" err="1">
                <a:solidFill>
                  <a:schemeClr val="bg1"/>
                </a:solidFill>
              </a:rPr>
              <a:t>binwidth</a:t>
            </a:r>
            <a:r>
              <a:rPr lang="en-GB" sz="800" dirty="0">
                <a:solidFill>
                  <a:schemeClr val="bg1"/>
                </a:solidFill>
              </a:rPr>
              <a:t>=5,fill="</a:t>
            </a:r>
            <a:r>
              <a:rPr lang="en-GB" sz="800" dirty="0" err="1">
                <a:solidFill>
                  <a:schemeClr val="bg1"/>
                </a:solidFill>
              </a:rPr>
              <a:t>lightpink</a:t>
            </a:r>
            <a:r>
              <a:rPr lang="en-GB" sz="800" dirty="0">
                <a:solidFill>
                  <a:schemeClr val="bg1"/>
                </a:solidFill>
              </a:rPr>
              <a:t>",</a:t>
            </a:r>
            <a:r>
              <a:rPr lang="en-GB" sz="800" dirty="0" err="1">
                <a:solidFill>
                  <a:schemeClr val="bg1"/>
                </a:solidFill>
              </a:rPr>
              <a:t>color</a:t>
            </a:r>
            <a:r>
              <a:rPr lang="en-GB" sz="800" dirty="0">
                <a:solidFill>
                  <a:schemeClr val="bg1"/>
                </a:solidFill>
              </a:rPr>
              <a:t>="blue")+</a:t>
            </a:r>
          </a:p>
          <a:p>
            <a:r>
              <a:rPr lang="en-GB" sz="800" dirty="0">
                <a:solidFill>
                  <a:schemeClr val="bg1"/>
                </a:solidFill>
              </a:rPr>
              <a:t>  labs(title="Histogram Showing Age Distribution of Sample",</a:t>
            </a:r>
          </a:p>
          <a:p>
            <a:r>
              <a:rPr lang="en-GB" sz="800" dirty="0">
                <a:solidFill>
                  <a:schemeClr val="bg1"/>
                </a:solidFill>
              </a:rPr>
              <a:t>       x="Age",</a:t>
            </a:r>
          </a:p>
          <a:p>
            <a:r>
              <a:rPr lang="en-GB" sz="800" dirty="0">
                <a:solidFill>
                  <a:schemeClr val="bg1"/>
                </a:solidFill>
              </a:rPr>
              <a:t>       y="Number of Individuals")+</a:t>
            </a:r>
          </a:p>
          <a:p>
            <a:r>
              <a:rPr lang="en-GB" sz="800" dirty="0">
                <a:solidFill>
                  <a:schemeClr val="bg1"/>
                </a:solidFill>
              </a:rPr>
              <a:t>  </a:t>
            </a:r>
            <a:r>
              <a:rPr lang="en-GB" sz="800" dirty="0" err="1">
                <a:solidFill>
                  <a:schemeClr val="bg1"/>
                </a:solidFill>
              </a:rPr>
              <a:t>theme_minimal</a:t>
            </a:r>
            <a:r>
              <a:rPr lang="en-GB" sz="800" dirty="0">
                <a:solidFill>
                  <a:schemeClr val="bg1"/>
                </a:solidFill>
              </a:rPr>
              <a:t>()</a:t>
            </a:r>
          </a:p>
          <a:p>
            <a:r>
              <a:rPr lang="en-GB" sz="800" dirty="0">
                <a:solidFill>
                  <a:schemeClr val="bg1"/>
                </a:solidFill>
              </a:rPr>
              <a:t> </a:t>
            </a:r>
          </a:p>
          <a:p>
            <a:r>
              <a:rPr lang="en-GB" sz="800" dirty="0">
                <a:solidFill>
                  <a:schemeClr val="bg1"/>
                </a:solidFill>
              </a:rPr>
              <a:t># pregnant vs never pregnant</a:t>
            </a:r>
          </a:p>
          <a:p>
            <a:r>
              <a:rPr lang="en-GB" sz="800" dirty="0" err="1">
                <a:solidFill>
                  <a:schemeClr val="bg1"/>
                </a:solidFill>
              </a:rPr>
              <a:t>preg_status</a:t>
            </a:r>
            <a:r>
              <a:rPr lang="en-GB" sz="800" dirty="0">
                <a:solidFill>
                  <a:schemeClr val="bg1"/>
                </a:solidFill>
              </a:rPr>
              <a:t>&lt;-</a:t>
            </a:r>
            <a:r>
              <a:rPr lang="en-GB" sz="800" dirty="0" err="1">
                <a:solidFill>
                  <a:schemeClr val="bg1"/>
                </a:solidFill>
              </a:rPr>
              <a:t>ifelse</a:t>
            </a:r>
            <a:r>
              <a:rPr lang="en-GB" sz="800" dirty="0">
                <a:solidFill>
                  <a:schemeClr val="bg1"/>
                </a:solidFill>
              </a:rPr>
              <a:t>(</a:t>
            </a:r>
            <a:r>
              <a:rPr lang="en-GB" sz="800" dirty="0" err="1">
                <a:solidFill>
                  <a:schemeClr val="bg1"/>
                </a:solidFill>
              </a:rPr>
              <a:t>diabetes$Pregnancies</a:t>
            </a:r>
            <a:r>
              <a:rPr lang="en-GB" sz="800" dirty="0">
                <a:solidFill>
                  <a:schemeClr val="bg1"/>
                </a:solidFill>
              </a:rPr>
              <a:t>==0,"Never been </a:t>
            </a:r>
            <a:r>
              <a:rPr lang="en-GB" sz="800" dirty="0" err="1">
                <a:solidFill>
                  <a:schemeClr val="bg1"/>
                </a:solidFill>
              </a:rPr>
              <a:t>pregnant","Have</a:t>
            </a:r>
            <a:r>
              <a:rPr lang="en-GB" sz="800" dirty="0">
                <a:solidFill>
                  <a:schemeClr val="bg1"/>
                </a:solidFill>
              </a:rPr>
              <a:t> been pregnant")</a:t>
            </a:r>
          </a:p>
          <a:p>
            <a:r>
              <a:rPr lang="en-GB" sz="800" dirty="0">
                <a:solidFill>
                  <a:schemeClr val="bg1"/>
                </a:solidFill>
              </a:rPr>
              <a:t>table(</a:t>
            </a:r>
            <a:r>
              <a:rPr lang="en-GB" sz="800" dirty="0" err="1">
                <a:solidFill>
                  <a:schemeClr val="bg1"/>
                </a:solidFill>
              </a:rPr>
              <a:t>preg_status</a:t>
            </a:r>
            <a:r>
              <a:rPr lang="en-GB" sz="800" dirty="0">
                <a:solidFill>
                  <a:schemeClr val="bg1"/>
                </a:solidFill>
              </a:rPr>
              <a:t>)</a:t>
            </a:r>
          </a:p>
          <a:p>
            <a:r>
              <a:rPr lang="en-GB" sz="800" dirty="0">
                <a:solidFill>
                  <a:schemeClr val="bg1"/>
                </a:solidFill>
              </a:rPr>
              <a:t> </a:t>
            </a:r>
          </a:p>
          <a:p>
            <a:r>
              <a:rPr lang="en-GB" sz="800" dirty="0">
                <a:solidFill>
                  <a:schemeClr val="bg1"/>
                </a:solidFill>
              </a:rPr>
              <a:t># Descriptive statistics for Age, BMI, Glucose Levels, BP, No. Pregnancies</a:t>
            </a:r>
          </a:p>
          <a:p>
            <a:r>
              <a:rPr lang="en-GB" sz="800" dirty="0">
                <a:solidFill>
                  <a:schemeClr val="bg1"/>
                </a:solidFill>
              </a:rPr>
              <a:t># # Handle missing values for BMI, Glucose, BP</a:t>
            </a:r>
          </a:p>
          <a:p>
            <a:r>
              <a:rPr lang="en-GB" sz="800" dirty="0" err="1">
                <a:solidFill>
                  <a:schemeClr val="bg1"/>
                </a:solidFill>
              </a:rPr>
              <a:t>diabetes$BMI</a:t>
            </a:r>
            <a:r>
              <a:rPr lang="en-GB" sz="800" dirty="0">
                <a:solidFill>
                  <a:schemeClr val="bg1"/>
                </a:solidFill>
              </a:rPr>
              <a:t>[</a:t>
            </a:r>
            <a:r>
              <a:rPr lang="en-GB" sz="800" dirty="0" err="1">
                <a:solidFill>
                  <a:schemeClr val="bg1"/>
                </a:solidFill>
              </a:rPr>
              <a:t>diabetes$BMI</a:t>
            </a:r>
            <a:r>
              <a:rPr lang="en-GB" sz="800" dirty="0">
                <a:solidFill>
                  <a:schemeClr val="bg1"/>
                </a:solidFill>
              </a:rPr>
              <a:t>==0]&lt;-NA</a:t>
            </a:r>
          </a:p>
          <a:p>
            <a:r>
              <a:rPr lang="en-GB" sz="800" dirty="0" err="1">
                <a:solidFill>
                  <a:schemeClr val="bg1"/>
                </a:solidFill>
              </a:rPr>
              <a:t>diabetes$Glucose</a:t>
            </a:r>
            <a:r>
              <a:rPr lang="en-GB" sz="800" dirty="0">
                <a:solidFill>
                  <a:schemeClr val="bg1"/>
                </a:solidFill>
              </a:rPr>
              <a:t>[</a:t>
            </a:r>
            <a:r>
              <a:rPr lang="en-GB" sz="800" dirty="0" err="1">
                <a:solidFill>
                  <a:schemeClr val="bg1"/>
                </a:solidFill>
              </a:rPr>
              <a:t>diabetes$Glucose</a:t>
            </a:r>
            <a:r>
              <a:rPr lang="en-GB" sz="800" dirty="0">
                <a:solidFill>
                  <a:schemeClr val="bg1"/>
                </a:solidFill>
              </a:rPr>
              <a:t>==0]&lt;-NA</a:t>
            </a:r>
          </a:p>
          <a:p>
            <a:r>
              <a:rPr lang="en-GB" sz="800" dirty="0" err="1">
                <a:solidFill>
                  <a:schemeClr val="bg1"/>
                </a:solidFill>
              </a:rPr>
              <a:t>diabetes$BloodPressure</a:t>
            </a:r>
            <a:r>
              <a:rPr lang="en-GB" sz="800" dirty="0">
                <a:solidFill>
                  <a:schemeClr val="bg1"/>
                </a:solidFill>
              </a:rPr>
              <a:t>[</a:t>
            </a:r>
            <a:r>
              <a:rPr lang="en-GB" sz="800" dirty="0" err="1">
                <a:solidFill>
                  <a:schemeClr val="bg1"/>
                </a:solidFill>
              </a:rPr>
              <a:t>diabetes$BloodPressure</a:t>
            </a:r>
            <a:r>
              <a:rPr lang="en-GB" sz="800" dirty="0">
                <a:solidFill>
                  <a:schemeClr val="bg1"/>
                </a:solidFill>
              </a:rPr>
              <a:t>==0]&lt;-NA</a:t>
            </a:r>
          </a:p>
          <a:p>
            <a:r>
              <a:rPr lang="en-GB" sz="800" dirty="0">
                <a:solidFill>
                  <a:schemeClr val="bg1"/>
                </a:solidFill>
              </a:rPr>
              <a:t># # # Calculate descriptive statistics</a:t>
            </a:r>
          </a:p>
          <a:p>
            <a:r>
              <a:rPr lang="en-GB" sz="800" dirty="0" err="1">
                <a:solidFill>
                  <a:schemeClr val="bg1"/>
                </a:solidFill>
              </a:rPr>
              <a:t>sapply</a:t>
            </a:r>
            <a:r>
              <a:rPr lang="en-GB" sz="800" dirty="0">
                <a:solidFill>
                  <a:schemeClr val="bg1"/>
                </a:solidFill>
              </a:rPr>
              <a:t>(diabetes[c("Age","BMI","Glucose","</a:t>
            </a:r>
            <a:r>
              <a:rPr lang="en-GB" sz="800" dirty="0" err="1">
                <a:solidFill>
                  <a:schemeClr val="bg1"/>
                </a:solidFill>
              </a:rPr>
              <a:t>BloodPressure</a:t>
            </a:r>
            <a:r>
              <a:rPr lang="en-GB" sz="800" dirty="0">
                <a:solidFill>
                  <a:schemeClr val="bg1"/>
                </a:solidFill>
              </a:rPr>
              <a:t>","Pregnancies")],function(x)</a:t>
            </a:r>
          </a:p>
          <a:p>
            <a:r>
              <a:rPr lang="en-GB" sz="800" dirty="0">
                <a:solidFill>
                  <a:schemeClr val="bg1"/>
                </a:solidFill>
              </a:rPr>
              <a:t>  c(</a:t>
            </a:r>
          </a:p>
          <a:p>
            <a:r>
              <a:rPr lang="en-GB" sz="800" dirty="0">
                <a:solidFill>
                  <a:schemeClr val="bg1"/>
                </a:solidFill>
              </a:rPr>
              <a:t>    Mean=mean(</a:t>
            </a:r>
            <a:r>
              <a:rPr lang="en-GB" sz="800" dirty="0" err="1">
                <a:solidFill>
                  <a:schemeClr val="bg1"/>
                </a:solidFill>
              </a:rPr>
              <a:t>x,na.rm</a:t>
            </a:r>
            <a:r>
              <a:rPr lang="en-GB" sz="800" dirty="0">
                <a:solidFill>
                  <a:schemeClr val="bg1"/>
                </a:solidFill>
              </a:rPr>
              <a:t>=TRUE),</a:t>
            </a:r>
          </a:p>
          <a:p>
            <a:r>
              <a:rPr lang="en-GB" sz="800" dirty="0">
                <a:solidFill>
                  <a:schemeClr val="bg1"/>
                </a:solidFill>
              </a:rPr>
              <a:t>    Median=median(</a:t>
            </a:r>
            <a:r>
              <a:rPr lang="en-GB" sz="800" dirty="0" err="1">
                <a:solidFill>
                  <a:schemeClr val="bg1"/>
                </a:solidFill>
              </a:rPr>
              <a:t>x,na.rm</a:t>
            </a:r>
            <a:r>
              <a:rPr lang="en-GB" sz="800" dirty="0">
                <a:solidFill>
                  <a:schemeClr val="bg1"/>
                </a:solidFill>
              </a:rPr>
              <a:t>=TRUE),</a:t>
            </a:r>
          </a:p>
          <a:p>
            <a:r>
              <a:rPr lang="en-GB" sz="800" dirty="0">
                <a:solidFill>
                  <a:schemeClr val="bg1"/>
                </a:solidFill>
              </a:rPr>
              <a:t>    SD=</a:t>
            </a:r>
            <a:r>
              <a:rPr lang="en-GB" sz="800" dirty="0" err="1">
                <a:solidFill>
                  <a:schemeClr val="bg1"/>
                </a:solidFill>
              </a:rPr>
              <a:t>sd</a:t>
            </a:r>
            <a:r>
              <a:rPr lang="en-GB" sz="800" dirty="0">
                <a:solidFill>
                  <a:schemeClr val="bg1"/>
                </a:solidFill>
              </a:rPr>
              <a:t>(</a:t>
            </a:r>
            <a:r>
              <a:rPr lang="en-GB" sz="800" dirty="0" err="1">
                <a:solidFill>
                  <a:schemeClr val="bg1"/>
                </a:solidFill>
              </a:rPr>
              <a:t>x,na.rm</a:t>
            </a:r>
            <a:r>
              <a:rPr lang="en-GB" sz="800" dirty="0">
                <a:solidFill>
                  <a:schemeClr val="bg1"/>
                </a:solidFill>
              </a:rPr>
              <a:t>=TRUE),</a:t>
            </a:r>
          </a:p>
          <a:p>
            <a:r>
              <a:rPr lang="en-GB" sz="800" dirty="0">
                <a:solidFill>
                  <a:schemeClr val="bg1"/>
                </a:solidFill>
              </a:rPr>
              <a:t>    Min=min(</a:t>
            </a:r>
            <a:r>
              <a:rPr lang="en-GB" sz="800" dirty="0" err="1">
                <a:solidFill>
                  <a:schemeClr val="bg1"/>
                </a:solidFill>
              </a:rPr>
              <a:t>x,na.rm</a:t>
            </a:r>
            <a:r>
              <a:rPr lang="en-GB" sz="800" dirty="0">
                <a:solidFill>
                  <a:schemeClr val="bg1"/>
                </a:solidFill>
              </a:rPr>
              <a:t>=TRUE),</a:t>
            </a:r>
          </a:p>
          <a:p>
            <a:r>
              <a:rPr lang="en-GB" sz="800" dirty="0">
                <a:solidFill>
                  <a:schemeClr val="bg1"/>
                </a:solidFill>
              </a:rPr>
              <a:t>    Max=max(</a:t>
            </a:r>
            <a:r>
              <a:rPr lang="en-GB" sz="800" dirty="0" err="1">
                <a:solidFill>
                  <a:schemeClr val="bg1"/>
                </a:solidFill>
              </a:rPr>
              <a:t>x,na.rm</a:t>
            </a:r>
            <a:r>
              <a:rPr lang="en-GB" sz="800" dirty="0">
                <a:solidFill>
                  <a:schemeClr val="bg1"/>
                </a:solidFill>
              </a:rPr>
              <a:t>=TRUE),</a:t>
            </a:r>
          </a:p>
          <a:p>
            <a:r>
              <a:rPr lang="en-GB" sz="800" dirty="0">
                <a:solidFill>
                  <a:schemeClr val="bg1"/>
                </a:solidFill>
              </a:rPr>
              <a:t>    IQR=IQR(</a:t>
            </a:r>
            <a:r>
              <a:rPr lang="en-GB" sz="800" dirty="0" err="1">
                <a:solidFill>
                  <a:schemeClr val="bg1"/>
                </a:solidFill>
              </a:rPr>
              <a:t>x,na.rm</a:t>
            </a:r>
            <a:r>
              <a:rPr lang="en-GB" sz="800" dirty="0">
                <a:solidFill>
                  <a:schemeClr val="bg1"/>
                </a:solidFill>
              </a:rPr>
              <a:t>=TRUE))</a:t>
            </a:r>
          </a:p>
          <a:p>
            <a:r>
              <a:rPr lang="en-GB" sz="800" dirty="0">
                <a:solidFill>
                  <a:schemeClr val="bg1"/>
                </a:solidFill>
              </a:rPr>
              <a:t>  )</a:t>
            </a:r>
          </a:p>
          <a:p>
            <a:r>
              <a:rPr lang="en-GB" sz="800" dirty="0">
                <a:solidFill>
                  <a:schemeClr val="bg1"/>
                </a:solidFill>
              </a:rPr>
              <a:t># # # # Mode of selected variables</a:t>
            </a:r>
          </a:p>
          <a:p>
            <a:r>
              <a:rPr lang="en-GB" sz="800" dirty="0" err="1">
                <a:solidFill>
                  <a:schemeClr val="bg1"/>
                </a:solidFill>
              </a:rPr>
              <a:t>mode_age</a:t>
            </a:r>
            <a:r>
              <a:rPr lang="en-GB" sz="800" dirty="0">
                <a:solidFill>
                  <a:schemeClr val="bg1"/>
                </a:solidFill>
              </a:rPr>
              <a:t>&lt;-</a:t>
            </a:r>
            <a:r>
              <a:rPr lang="en-GB" sz="800" dirty="0" err="1">
                <a:solidFill>
                  <a:schemeClr val="bg1"/>
                </a:solidFill>
              </a:rPr>
              <a:t>as.numeric</a:t>
            </a:r>
            <a:r>
              <a:rPr lang="en-GB" sz="800" dirty="0">
                <a:solidFill>
                  <a:schemeClr val="bg1"/>
                </a:solidFill>
              </a:rPr>
              <a:t>(names(sort(table(</a:t>
            </a:r>
            <a:r>
              <a:rPr lang="en-GB" sz="800" dirty="0" err="1">
                <a:solidFill>
                  <a:schemeClr val="bg1"/>
                </a:solidFill>
              </a:rPr>
              <a:t>diabetes$Age</a:t>
            </a:r>
            <a:r>
              <a:rPr lang="en-GB" sz="800" dirty="0">
                <a:solidFill>
                  <a:schemeClr val="bg1"/>
                </a:solidFill>
              </a:rPr>
              <a:t>),decreasing=TRUE)[1]))</a:t>
            </a:r>
          </a:p>
          <a:p>
            <a:r>
              <a:rPr lang="en-GB" sz="800" dirty="0">
                <a:solidFill>
                  <a:schemeClr val="bg1"/>
                </a:solidFill>
              </a:rPr>
              <a:t>show(</a:t>
            </a:r>
            <a:r>
              <a:rPr lang="en-GB" sz="800" dirty="0" err="1">
                <a:solidFill>
                  <a:schemeClr val="bg1"/>
                </a:solidFill>
              </a:rPr>
              <a:t>mode_age</a:t>
            </a:r>
            <a:r>
              <a:rPr lang="en-GB" sz="800" dirty="0">
                <a:solidFill>
                  <a:schemeClr val="bg1"/>
                </a:solidFill>
              </a:rPr>
              <a:t>)</a:t>
            </a:r>
          </a:p>
          <a:p>
            <a:r>
              <a:rPr lang="en-GB" sz="800" dirty="0" err="1">
                <a:solidFill>
                  <a:schemeClr val="bg1"/>
                </a:solidFill>
              </a:rPr>
              <a:t>mode_BMI</a:t>
            </a:r>
            <a:r>
              <a:rPr lang="en-GB" sz="800" dirty="0">
                <a:solidFill>
                  <a:schemeClr val="bg1"/>
                </a:solidFill>
              </a:rPr>
              <a:t>&lt;-</a:t>
            </a:r>
            <a:r>
              <a:rPr lang="en-GB" sz="800" dirty="0" err="1">
                <a:solidFill>
                  <a:schemeClr val="bg1"/>
                </a:solidFill>
              </a:rPr>
              <a:t>as.numeric</a:t>
            </a:r>
            <a:r>
              <a:rPr lang="en-GB" sz="800" dirty="0">
                <a:solidFill>
                  <a:schemeClr val="bg1"/>
                </a:solidFill>
              </a:rPr>
              <a:t>(names(sort(table(</a:t>
            </a:r>
            <a:r>
              <a:rPr lang="en-GB" sz="800" dirty="0" err="1">
                <a:solidFill>
                  <a:schemeClr val="bg1"/>
                </a:solidFill>
              </a:rPr>
              <a:t>diabetes$BMI</a:t>
            </a:r>
            <a:r>
              <a:rPr lang="en-GB" sz="800" dirty="0">
                <a:solidFill>
                  <a:schemeClr val="bg1"/>
                </a:solidFill>
              </a:rPr>
              <a:t>),decreasing=TRUE)[1]))</a:t>
            </a:r>
          </a:p>
          <a:p>
            <a:r>
              <a:rPr lang="en-GB" sz="800" dirty="0">
                <a:solidFill>
                  <a:schemeClr val="bg1"/>
                </a:solidFill>
              </a:rPr>
              <a:t>show(</a:t>
            </a:r>
            <a:r>
              <a:rPr lang="en-GB" sz="800" dirty="0" err="1">
                <a:solidFill>
                  <a:schemeClr val="bg1"/>
                </a:solidFill>
              </a:rPr>
              <a:t>mode_BMI</a:t>
            </a:r>
            <a:r>
              <a:rPr lang="en-GB" sz="800" dirty="0">
                <a:solidFill>
                  <a:schemeClr val="bg1"/>
                </a:solidFill>
              </a:rPr>
              <a:t>)</a:t>
            </a:r>
          </a:p>
          <a:p>
            <a:r>
              <a:rPr lang="en-GB" sz="800" dirty="0" err="1">
                <a:solidFill>
                  <a:schemeClr val="bg1"/>
                </a:solidFill>
              </a:rPr>
              <a:t>mode_glucose</a:t>
            </a:r>
            <a:r>
              <a:rPr lang="en-GB" sz="800" dirty="0">
                <a:solidFill>
                  <a:schemeClr val="bg1"/>
                </a:solidFill>
              </a:rPr>
              <a:t>&lt;-</a:t>
            </a:r>
            <a:r>
              <a:rPr lang="en-GB" sz="800" dirty="0" err="1">
                <a:solidFill>
                  <a:schemeClr val="bg1"/>
                </a:solidFill>
              </a:rPr>
              <a:t>as.numeric</a:t>
            </a:r>
            <a:r>
              <a:rPr lang="en-GB" sz="800" dirty="0">
                <a:solidFill>
                  <a:schemeClr val="bg1"/>
                </a:solidFill>
              </a:rPr>
              <a:t>(names(sort(table(</a:t>
            </a:r>
            <a:r>
              <a:rPr lang="en-GB" sz="800" dirty="0" err="1">
                <a:solidFill>
                  <a:schemeClr val="bg1"/>
                </a:solidFill>
              </a:rPr>
              <a:t>diabetes$Glucose</a:t>
            </a:r>
            <a:r>
              <a:rPr lang="en-GB" sz="800" dirty="0">
                <a:solidFill>
                  <a:schemeClr val="bg1"/>
                </a:solidFill>
              </a:rPr>
              <a:t>),decreasing=TRUE)[1]))</a:t>
            </a:r>
          </a:p>
          <a:p>
            <a:r>
              <a:rPr lang="en-GB" sz="800" dirty="0">
                <a:solidFill>
                  <a:schemeClr val="bg1"/>
                </a:solidFill>
              </a:rPr>
              <a:t>show(</a:t>
            </a:r>
            <a:r>
              <a:rPr lang="en-GB" sz="800" dirty="0" err="1">
                <a:solidFill>
                  <a:schemeClr val="bg1"/>
                </a:solidFill>
              </a:rPr>
              <a:t>mode_glucose</a:t>
            </a:r>
            <a:r>
              <a:rPr lang="en-GB" sz="800" dirty="0">
                <a:solidFill>
                  <a:schemeClr val="bg1"/>
                </a:solidFill>
              </a:rPr>
              <a:t>)</a:t>
            </a:r>
          </a:p>
          <a:p>
            <a:r>
              <a:rPr lang="en-GB" sz="800" dirty="0" err="1">
                <a:solidFill>
                  <a:schemeClr val="bg1"/>
                </a:solidFill>
              </a:rPr>
              <a:t>mode_bp</a:t>
            </a:r>
            <a:r>
              <a:rPr lang="en-GB" sz="800" dirty="0">
                <a:solidFill>
                  <a:schemeClr val="bg1"/>
                </a:solidFill>
              </a:rPr>
              <a:t>&lt;-</a:t>
            </a:r>
            <a:r>
              <a:rPr lang="en-GB" sz="800" dirty="0" err="1">
                <a:solidFill>
                  <a:schemeClr val="bg1"/>
                </a:solidFill>
              </a:rPr>
              <a:t>as.numeric</a:t>
            </a:r>
            <a:r>
              <a:rPr lang="en-GB" sz="800" dirty="0">
                <a:solidFill>
                  <a:schemeClr val="bg1"/>
                </a:solidFill>
              </a:rPr>
              <a:t>(names(sort(table(</a:t>
            </a:r>
            <a:r>
              <a:rPr lang="en-GB" sz="800" dirty="0" err="1">
                <a:solidFill>
                  <a:schemeClr val="bg1"/>
                </a:solidFill>
              </a:rPr>
              <a:t>diabetes$BloodPressure</a:t>
            </a:r>
            <a:r>
              <a:rPr lang="en-GB" sz="800" dirty="0">
                <a:solidFill>
                  <a:schemeClr val="bg1"/>
                </a:solidFill>
              </a:rPr>
              <a:t>),decreasing=TRUE)[1]))</a:t>
            </a:r>
          </a:p>
          <a:p>
            <a:r>
              <a:rPr lang="en-GB" sz="800" dirty="0">
                <a:solidFill>
                  <a:schemeClr val="bg1"/>
                </a:solidFill>
              </a:rPr>
              <a:t>show(</a:t>
            </a:r>
            <a:r>
              <a:rPr lang="en-GB" sz="800" dirty="0" err="1">
                <a:solidFill>
                  <a:schemeClr val="bg1"/>
                </a:solidFill>
              </a:rPr>
              <a:t>mode_bp</a:t>
            </a:r>
            <a:r>
              <a:rPr lang="en-GB" sz="800" dirty="0">
                <a:solidFill>
                  <a:schemeClr val="bg1"/>
                </a:solidFill>
              </a:rPr>
              <a:t>)</a:t>
            </a:r>
          </a:p>
          <a:p>
            <a:r>
              <a:rPr lang="en-GB" sz="800" dirty="0" err="1">
                <a:solidFill>
                  <a:schemeClr val="bg1"/>
                </a:solidFill>
              </a:rPr>
              <a:t>mode_preg</a:t>
            </a:r>
            <a:r>
              <a:rPr lang="en-GB" sz="800" dirty="0">
                <a:solidFill>
                  <a:schemeClr val="bg1"/>
                </a:solidFill>
              </a:rPr>
              <a:t>&lt;-</a:t>
            </a:r>
            <a:r>
              <a:rPr lang="en-GB" sz="800" dirty="0" err="1">
                <a:solidFill>
                  <a:schemeClr val="bg1"/>
                </a:solidFill>
              </a:rPr>
              <a:t>as.numeric</a:t>
            </a:r>
            <a:r>
              <a:rPr lang="en-GB" sz="800" dirty="0">
                <a:solidFill>
                  <a:schemeClr val="bg1"/>
                </a:solidFill>
              </a:rPr>
              <a:t>(names(sort(table(</a:t>
            </a:r>
            <a:r>
              <a:rPr lang="en-GB" sz="800" dirty="0" err="1">
                <a:solidFill>
                  <a:schemeClr val="bg1"/>
                </a:solidFill>
              </a:rPr>
              <a:t>diabetes$Pregnancies</a:t>
            </a:r>
            <a:r>
              <a:rPr lang="en-GB" sz="800" dirty="0">
                <a:solidFill>
                  <a:schemeClr val="bg1"/>
                </a:solidFill>
              </a:rPr>
              <a:t>),decreasing=TRUE)[1]))</a:t>
            </a:r>
          </a:p>
          <a:p>
            <a:r>
              <a:rPr lang="en-GB" sz="800" dirty="0">
                <a:solidFill>
                  <a:schemeClr val="bg1"/>
                </a:solidFill>
              </a:rPr>
              <a:t>show(</a:t>
            </a:r>
            <a:r>
              <a:rPr lang="en-GB" sz="800" dirty="0" err="1">
                <a:solidFill>
                  <a:schemeClr val="bg1"/>
                </a:solidFill>
              </a:rPr>
              <a:t>mode_preg</a:t>
            </a:r>
            <a:r>
              <a:rPr lang="en-GB" sz="800" dirty="0">
                <a:solidFill>
                  <a:schemeClr val="bg1"/>
                </a:solidFill>
              </a:rPr>
              <a:t>)</a:t>
            </a:r>
          </a:p>
          <a:p>
            <a:r>
              <a:rPr lang="en-GB" sz="800" dirty="0">
                <a:solidFill>
                  <a:schemeClr val="bg1"/>
                </a:solidFill>
              </a:rPr>
              <a:t> </a:t>
            </a:r>
          </a:p>
          <a:p>
            <a:endParaRPr lang="en-GB" sz="800" dirty="0">
              <a:solidFill>
                <a:schemeClr val="bg1"/>
              </a:solidFill>
            </a:endParaRPr>
          </a:p>
        </p:txBody>
      </p:sp>
      <p:sp>
        <p:nvSpPr>
          <p:cNvPr id="6" name="TextBox 5">
            <a:extLst>
              <a:ext uri="{FF2B5EF4-FFF2-40B4-BE49-F238E27FC236}">
                <a16:creationId xmlns:a16="http://schemas.microsoft.com/office/drawing/2014/main" id="{41ACBED8-6449-248B-03DA-0B431294FE57}"/>
              </a:ext>
            </a:extLst>
          </p:cNvPr>
          <p:cNvSpPr txBox="1"/>
          <p:nvPr/>
        </p:nvSpPr>
        <p:spPr>
          <a:xfrm>
            <a:off x="6096000" y="330740"/>
            <a:ext cx="4748416" cy="6494085"/>
          </a:xfrm>
          <a:prstGeom prst="rect">
            <a:avLst/>
          </a:prstGeom>
          <a:noFill/>
        </p:spPr>
        <p:txBody>
          <a:bodyPr wrap="none" rtlCol="0">
            <a:spAutoFit/>
          </a:bodyPr>
          <a:lstStyle/>
          <a:p>
            <a:r>
              <a:rPr lang="en-GB" sz="800" dirty="0">
                <a:solidFill>
                  <a:schemeClr val="bg1"/>
                </a:solidFill>
              </a:rPr>
              <a:t># Create plots for aforementioned variables</a:t>
            </a:r>
          </a:p>
          <a:p>
            <a:r>
              <a:rPr lang="en-GB" sz="800" dirty="0">
                <a:solidFill>
                  <a:schemeClr val="bg1"/>
                </a:solidFill>
              </a:rPr>
              <a:t># # BMI</a:t>
            </a:r>
          </a:p>
          <a:p>
            <a:r>
              <a:rPr lang="en-GB" sz="800" dirty="0" err="1">
                <a:solidFill>
                  <a:schemeClr val="bg1"/>
                </a:solidFill>
              </a:rPr>
              <a:t>ggplot</a:t>
            </a:r>
            <a:r>
              <a:rPr lang="en-GB" sz="800" dirty="0">
                <a:solidFill>
                  <a:schemeClr val="bg1"/>
                </a:solidFill>
              </a:rPr>
              <a:t>(</a:t>
            </a:r>
            <a:r>
              <a:rPr lang="en-GB" sz="800" dirty="0" err="1">
                <a:solidFill>
                  <a:schemeClr val="bg1"/>
                </a:solidFill>
              </a:rPr>
              <a:t>diabetes,aes</a:t>
            </a:r>
            <a:r>
              <a:rPr lang="en-GB" sz="800" dirty="0">
                <a:solidFill>
                  <a:schemeClr val="bg1"/>
                </a:solidFill>
              </a:rPr>
              <a:t>(x=BMI))+</a:t>
            </a:r>
          </a:p>
          <a:p>
            <a:r>
              <a:rPr lang="en-GB" sz="800" dirty="0">
                <a:solidFill>
                  <a:schemeClr val="bg1"/>
                </a:solidFill>
              </a:rPr>
              <a:t>  </a:t>
            </a:r>
            <a:r>
              <a:rPr lang="en-GB" sz="800" dirty="0" err="1">
                <a:solidFill>
                  <a:schemeClr val="bg1"/>
                </a:solidFill>
              </a:rPr>
              <a:t>geom_boxplot</a:t>
            </a:r>
            <a:r>
              <a:rPr lang="en-GB" sz="800" dirty="0">
                <a:solidFill>
                  <a:schemeClr val="bg1"/>
                </a:solidFill>
              </a:rPr>
              <a:t>(fill="</a:t>
            </a:r>
            <a:r>
              <a:rPr lang="en-GB" sz="800" dirty="0" err="1">
                <a:solidFill>
                  <a:schemeClr val="bg1"/>
                </a:solidFill>
              </a:rPr>
              <a:t>lightgreen</a:t>
            </a:r>
            <a:r>
              <a:rPr lang="en-GB" sz="800" dirty="0">
                <a:solidFill>
                  <a:schemeClr val="bg1"/>
                </a:solidFill>
              </a:rPr>
              <a:t>")+</a:t>
            </a:r>
          </a:p>
          <a:p>
            <a:r>
              <a:rPr lang="en-GB" sz="800" dirty="0">
                <a:solidFill>
                  <a:schemeClr val="bg1"/>
                </a:solidFill>
              </a:rPr>
              <a:t>  labs(title="Box Plot Displaying </a:t>
            </a:r>
            <a:r>
              <a:rPr lang="en-GB" sz="800" dirty="0" err="1">
                <a:solidFill>
                  <a:schemeClr val="bg1"/>
                </a:solidFill>
              </a:rPr>
              <a:t>BMI",y</a:t>
            </a:r>
            <a:r>
              <a:rPr lang="en-GB" sz="800" dirty="0">
                <a:solidFill>
                  <a:schemeClr val="bg1"/>
                </a:solidFill>
              </a:rPr>
              <a:t>="Body Mass Index (BMI)")+</a:t>
            </a:r>
          </a:p>
          <a:p>
            <a:r>
              <a:rPr lang="en-GB" sz="800" dirty="0">
                <a:solidFill>
                  <a:schemeClr val="bg1"/>
                </a:solidFill>
              </a:rPr>
              <a:t>  </a:t>
            </a:r>
            <a:r>
              <a:rPr lang="en-GB" sz="800" dirty="0" err="1">
                <a:solidFill>
                  <a:schemeClr val="bg1"/>
                </a:solidFill>
              </a:rPr>
              <a:t>theme_minimal</a:t>
            </a:r>
            <a:r>
              <a:rPr lang="en-GB" sz="800" dirty="0">
                <a:solidFill>
                  <a:schemeClr val="bg1"/>
                </a:solidFill>
              </a:rPr>
              <a:t>()</a:t>
            </a:r>
          </a:p>
          <a:p>
            <a:r>
              <a:rPr lang="en-GB" sz="800" dirty="0">
                <a:solidFill>
                  <a:schemeClr val="bg1"/>
                </a:solidFill>
              </a:rPr>
              <a:t># # Glucose Levels</a:t>
            </a:r>
          </a:p>
          <a:p>
            <a:r>
              <a:rPr lang="en-GB" sz="800" dirty="0" err="1">
                <a:solidFill>
                  <a:schemeClr val="bg1"/>
                </a:solidFill>
              </a:rPr>
              <a:t>ggplot</a:t>
            </a:r>
            <a:r>
              <a:rPr lang="en-GB" sz="800" dirty="0">
                <a:solidFill>
                  <a:schemeClr val="bg1"/>
                </a:solidFill>
              </a:rPr>
              <a:t>(</a:t>
            </a:r>
            <a:r>
              <a:rPr lang="en-GB" sz="800" dirty="0" err="1">
                <a:solidFill>
                  <a:schemeClr val="bg1"/>
                </a:solidFill>
              </a:rPr>
              <a:t>diabetes,aes</a:t>
            </a:r>
            <a:r>
              <a:rPr lang="en-GB" sz="800" dirty="0">
                <a:solidFill>
                  <a:schemeClr val="bg1"/>
                </a:solidFill>
              </a:rPr>
              <a:t>(x=Glucose))+</a:t>
            </a:r>
          </a:p>
          <a:p>
            <a:r>
              <a:rPr lang="en-GB" sz="800" dirty="0">
                <a:solidFill>
                  <a:schemeClr val="bg1"/>
                </a:solidFill>
              </a:rPr>
              <a:t>  </a:t>
            </a:r>
            <a:r>
              <a:rPr lang="en-GB" sz="800" dirty="0" err="1">
                <a:solidFill>
                  <a:schemeClr val="bg1"/>
                </a:solidFill>
              </a:rPr>
              <a:t>geom_histogram</a:t>
            </a:r>
            <a:r>
              <a:rPr lang="en-GB" sz="800" dirty="0">
                <a:solidFill>
                  <a:schemeClr val="bg1"/>
                </a:solidFill>
              </a:rPr>
              <a:t>(</a:t>
            </a:r>
            <a:r>
              <a:rPr lang="en-GB" sz="800" dirty="0" err="1">
                <a:solidFill>
                  <a:schemeClr val="bg1"/>
                </a:solidFill>
              </a:rPr>
              <a:t>binwidth</a:t>
            </a:r>
            <a:r>
              <a:rPr lang="en-GB" sz="800" dirty="0">
                <a:solidFill>
                  <a:schemeClr val="bg1"/>
                </a:solidFill>
              </a:rPr>
              <a:t>=10,fill="</a:t>
            </a:r>
            <a:r>
              <a:rPr lang="en-GB" sz="800" dirty="0" err="1">
                <a:solidFill>
                  <a:schemeClr val="bg1"/>
                </a:solidFill>
              </a:rPr>
              <a:t>lightblue</a:t>
            </a:r>
            <a:r>
              <a:rPr lang="en-GB" sz="800" dirty="0">
                <a:solidFill>
                  <a:schemeClr val="bg1"/>
                </a:solidFill>
              </a:rPr>
              <a:t>",</a:t>
            </a:r>
            <a:r>
              <a:rPr lang="en-GB" sz="800" dirty="0" err="1">
                <a:solidFill>
                  <a:schemeClr val="bg1"/>
                </a:solidFill>
              </a:rPr>
              <a:t>color</a:t>
            </a:r>
            <a:r>
              <a:rPr lang="en-GB" sz="800" dirty="0">
                <a:solidFill>
                  <a:schemeClr val="bg1"/>
                </a:solidFill>
              </a:rPr>
              <a:t>="</a:t>
            </a:r>
            <a:r>
              <a:rPr lang="en-GB" sz="800" dirty="0" err="1">
                <a:solidFill>
                  <a:schemeClr val="bg1"/>
                </a:solidFill>
              </a:rPr>
              <a:t>darkblue</a:t>
            </a:r>
            <a:r>
              <a:rPr lang="en-GB" sz="800" dirty="0">
                <a:solidFill>
                  <a:schemeClr val="bg1"/>
                </a:solidFill>
              </a:rPr>
              <a:t>")+</a:t>
            </a:r>
          </a:p>
          <a:p>
            <a:r>
              <a:rPr lang="en-GB" sz="800" dirty="0">
                <a:solidFill>
                  <a:schemeClr val="bg1"/>
                </a:solidFill>
              </a:rPr>
              <a:t>  labs(title="Histogram Displaying the Distribution of Glucose </a:t>
            </a:r>
            <a:r>
              <a:rPr lang="en-GB" sz="800" dirty="0" err="1">
                <a:solidFill>
                  <a:schemeClr val="bg1"/>
                </a:solidFill>
              </a:rPr>
              <a:t>Levels",x</a:t>
            </a:r>
            <a:r>
              <a:rPr lang="en-GB" sz="800" dirty="0">
                <a:solidFill>
                  <a:schemeClr val="bg1"/>
                </a:solidFill>
              </a:rPr>
              <a:t>="Glucose </a:t>
            </a:r>
            <a:r>
              <a:rPr lang="en-GB" sz="800" dirty="0" err="1">
                <a:solidFill>
                  <a:schemeClr val="bg1"/>
                </a:solidFill>
              </a:rPr>
              <a:t>Levels",y</a:t>
            </a:r>
            <a:r>
              <a:rPr lang="en-GB" sz="800" dirty="0">
                <a:solidFill>
                  <a:schemeClr val="bg1"/>
                </a:solidFill>
              </a:rPr>
              <a:t>="Count")+</a:t>
            </a:r>
          </a:p>
          <a:p>
            <a:r>
              <a:rPr lang="en-GB" sz="800" dirty="0">
                <a:solidFill>
                  <a:schemeClr val="bg1"/>
                </a:solidFill>
              </a:rPr>
              <a:t>  </a:t>
            </a:r>
            <a:r>
              <a:rPr lang="en-GB" sz="800" dirty="0" err="1">
                <a:solidFill>
                  <a:schemeClr val="bg1"/>
                </a:solidFill>
              </a:rPr>
              <a:t>theme_minimal</a:t>
            </a:r>
            <a:r>
              <a:rPr lang="en-GB" sz="800" dirty="0">
                <a:solidFill>
                  <a:schemeClr val="bg1"/>
                </a:solidFill>
              </a:rPr>
              <a:t>()</a:t>
            </a:r>
          </a:p>
          <a:p>
            <a:r>
              <a:rPr lang="en-GB" sz="800" dirty="0">
                <a:solidFill>
                  <a:schemeClr val="bg1"/>
                </a:solidFill>
              </a:rPr>
              <a:t># # Blood Pressure</a:t>
            </a:r>
          </a:p>
          <a:p>
            <a:r>
              <a:rPr lang="en-GB" sz="800" dirty="0" err="1">
                <a:solidFill>
                  <a:schemeClr val="bg1"/>
                </a:solidFill>
              </a:rPr>
              <a:t>ggplot</a:t>
            </a:r>
            <a:r>
              <a:rPr lang="en-GB" sz="800" dirty="0">
                <a:solidFill>
                  <a:schemeClr val="bg1"/>
                </a:solidFill>
              </a:rPr>
              <a:t>(</a:t>
            </a:r>
            <a:r>
              <a:rPr lang="en-GB" sz="800" dirty="0" err="1">
                <a:solidFill>
                  <a:schemeClr val="bg1"/>
                </a:solidFill>
              </a:rPr>
              <a:t>diabetes,aes</a:t>
            </a:r>
            <a:r>
              <a:rPr lang="en-GB" sz="800" dirty="0">
                <a:solidFill>
                  <a:schemeClr val="bg1"/>
                </a:solidFill>
              </a:rPr>
              <a:t>(x=</a:t>
            </a:r>
            <a:r>
              <a:rPr lang="en-GB" sz="800" dirty="0" err="1">
                <a:solidFill>
                  <a:schemeClr val="bg1"/>
                </a:solidFill>
              </a:rPr>
              <a:t>BloodPressure</a:t>
            </a:r>
            <a:r>
              <a:rPr lang="en-GB" sz="800" dirty="0">
                <a:solidFill>
                  <a:schemeClr val="bg1"/>
                </a:solidFill>
              </a:rPr>
              <a:t>))+</a:t>
            </a:r>
          </a:p>
          <a:p>
            <a:r>
              <a:rPr lang="en-GB" sz="800" dirty="0">
                <a:solidFill>
                  <a:schemeClr val="bg1"/>
                </a:solidFill>
              </a:rPr>
              <a:t>  </a:t>
            </a:r>
            <a:r>
              <a:rPr lang="en-GB" sz="800" dirty="0" err="1">
                <a:solidFill>
                  <a:schemeClr val="bg1"/>
                </a:solidFill>
              </a:rPr>
              <a:t>geom_boxplot</a:t>
            </a:r>
            <a:r>
              <a:rPr lang="en-GB" sz="800" dirty="0">
                <a:solidFill>
                  <a:schemeClr val="bg1"/>
                </a:solidFill>
              </a:rPr>
              <a:t>(fill="orange")+</a:t>
            </a:r>
          </a:p>
          <a:p>
            <a:r>
              <a:rPr lang="en-GB" sz="800" dirty="0">
                <a:solidFill>
                  <a:schemeClr val="bg1"/>
                </a:solidFill>
              </a:rPr>
              <a:t>  labs(title="Box Plot Displaying Blood Pressure of </a:t>
            </a:r>
            <a:r>
              <a:rPr lang="en-GB" sz="800" dirty="0" err="1">
                <a:solidFill>
                  <a:schemeClr val="bg1"/>
                </a:solidFill>
              </a:rPr>
              <a:t>Sample",y</a:t>
            </a:r>
            <a:r>
              <a:rPr lang="en-GB" sz="800" dirty="0">
                <a:solidFill>
                  <a:schemeClr val="bg1"/>
                </a:solidFill>
              </a:rPr>
              <a:t>="Blood Pressure (BP)")+</a:t>
            </a:r>
          </a:p>
          <a:p>
            <a:r>
              <a:rPr lang="en-GB" sz="800" dirty="0">
                <a:solidFill>
                  <a:schemeClr val="bg1"/>
                </a:solidFill>
              </a:rPr>
              <a:t>  </a:t>
            </a:r>
            <a:r>
              <a:rPr lang="en-GB" sz="800" dirty="0" err="1">
                <a:solidFill>
                  <a:schemeClr val="bg1"/>
                </a:solidFill>
              </a:rPr>
              <a:t>theme_minimal</a:t>
            </a:r>
            <a:r>
              <a:rPr lang="en-GB" sz="800" dirty="0">
                <a:solidFill>
                  <a:schemeClr val="bg1"/>
                </a:solidFill>
              </a:rPr>
              <a:t>()</a:t>
            </a:r>
          </a:p>
          <a:p>
            <a:r>
              <a:rPr lang="en-GB" sz="800" dirty="0">
                <a:solidFill>
                  <a:schemeClr val="bg1"/>
                </a:solidFill>
              </a:rPr>
              <a:t># # Number of Pregnancies</a:t>
            </a:r>
          </a:p>
          <a:p>
            <a:r>
              <a:rPr lang="en-GB" sz="800" dirty="0" err="1">
                <a:solidFill>
                  <a:schemeClr val="bg1"/>
                </a:solidFill>
              </a:rPr>
              <a:t>ggplot</a:t>
            </a:r>
            <a:r>
              <a:rPr lang="en-GB" sz="800" dirty="0">
                <a:solidFill>
                  <a:schemeClr val="bg1"/>
                </a:solidFill>
              </a:rPr>
              <a:t>(</a:t>
            </a:r>
            <a:r>
              <a:rPr lang="en-GB" sz="800" dirty="0" err="1">
                <a:solidFill>
                  <a:schemeClr val="bg1"/>
                </a:solidFill>
              </a:rPr>
              <a:t>diabetes,aes</a:t>
            </a:r>
            <a:r>
              <a:rPr lang="en-GB" sz="800" dirty="0">
                <a:solidFill>
                  <a:schemeClr val="bg1"/>
                </a:solidFill>
              </a:rPr>
              <a:t>(x=factor(Pregnancies)))+</a:t>
            </a:r>
          </a:p>
          <a:p>
            <a:r>
              <a:rPr lang="en-GB" sz="800" dirty="0">
                <a:solidFill>
                  <a:schemeClr val="bg1"/>
                </a:solidFill>
              </a:rPr>
              <a:t>  </a:t>
            </a:r>
            <a:r>
              <a:rPr lang="en-GB" sz="800" dirty="0" err="1">
                <a:solidFill>
                  <a:schemeClr val="bg1"/>
                </a:solidFill>
              </a:rPr>
              <a:t>geom_bar</a:t>
            </a:r>
            <a:r>
              <a:rPr lang="en-GB" sz="800" dirty="0">
                <a:solidFill>
                  <a:schemeClr val="bg1"/>
                </a:solidFill>
              </a:rPr>
              <a:t>(fill="purple",</a:t>
            </a:r>
            <a:r>
              <a:rPr lang="en-GB" sz="800" dirty="0" err="1">
                <a:solidFill>
                  <a:schemeClr val="bg1"/>
                </a:solidFill>
              </a:rPr>
              <a:t>color</a:t>
            </a:r>
            <a:r>
              <a:rPr lang="en-GB" sz="800" dirty="0">
                <a:solidFill>
                  <a:schemeClr val="bg1"/>
                </a:solidFill>
              </a:rPr>
              <a:t>="black")+</a:t>
            </a:r>
          </a:p>
          <a:p>
            <a:r>
              <a:rPr lang="en-GB" sz="800" dirty="0">
                <a:solidFill>
                  <a:schemeClr val="bg1"/>
                </a:solidFill>
              </a:rPr>
              <a:t>  labs(title="Bar Chart Displaying the Number of </a:t>
            </a:r>
            <a:r>
              <a:rPr lang="en-GB" sz="800" dirty="0" err="1">
                <a:solidFill>
                  <a:schemeClr val="bg1"/>
                </a:solidFill>
              </a:rPr>
              <a:t>Pregnancies",x</a:t>
            </a:r>
            <a:r>
              <a:rPr lang="en-GB" sz="800" dirty="0">
                <a:solidFill>
                  <a:schemeClr val="bg1"/>
                </a:solidFill>
              </a:rPr>
              <a:t>="</a:t>
            </a:r>
            <a:r>
              <a:rPr lang="en-GB" sz="800" dirty="0" err="1">
                <a:solidFill>
                  <a:schemeClr val="bg1"/>
                </a:solidFill>
              </a:rPr>
              <a:t>Pregnancies",y</a:t>
            </a:r>
            <a:r>
              <a:rPr lang="en-GB" sz="800" dirty="0">
                <a:solidFill>
                  <a:schemeClr val="bg1"/>
                </a:solidFill>
              </a:rPr>
              <a:t>="Count")+</a:t>
            </a:r>
          </a:p>
          <a:p>
            <a:r>
              <a:rPr lang="en-GB" sz="800" dirty="0">
                <a:solidFill>
                  <a:schemeClr val="bg1"/>
                </a:solidFill>
              </a:rPr>
              <a:t>  </a:t>
            </a:r>
            <a:r>
              <a:rPr lang="en-GB" sz="800" dirty="0" err="1">
                <a:solidFill>
                  <a:schemeClr val="bg1"/>
                </a:solidFill>
              </a:rPr>
              <a:t>theme_minimal</a:t>
            </a:r>
            <a:r>
              <a:rPr lang="en-GB" sz="800" dirty="0">
                <a:solidFill>
                  <a:schemeClr val="bg1"/>
                </a:solidFill>
              </a:rPr>
              <a:t>()</a:t>
            </a:r>
          </a:p>
          <a:p>
            <a:r>
              <a:rPr lang="en-GB" sz="800" dirty="0">
                <a:solidFill>
                  <a:schemeClr val="bg1"/>
                </a:solidFill>
              </a:rPr>
              <a:t> </a:t>
            </a:r>
          </a:p>
          <a:p>
            <a:r>
              <a:rPr lang="en-GB" sz="800" dirty="0">
                <a:solidFill>
                  <a:schemeClr val="bg1"/>
                </a:solidFill>
              </a:rPr>
              <a:t># Calculate outliers in variables</a:t>
            </a:r>
          </a:p>
          <a:p>
            <a:r>
              <a:rPr lang="en-GB" sz="800" dirty="0" err="1">
                <a:solidFill>
                  <a:schemeClr val="bg1"/>
                </a:solidFill>
              </a:rPr>
              <a:t>detect_outliers</a:t>
            </a:r>
            <a:r>
              <a:rPr lang="en-GB" sz="800" dirty="0">
                <a:solidFill>
                  <a:schemeClr val="bg1"/>
                </a:solidFill>
              </a:rPr>
              <a:t>&lt;-function(x){</a:t>
            </a:r>
          </a:p>
          <a:p>
            <a:r>
              <a:rPr lang="en-GB" sz="800" dirty="0">
                <a:solidFill>
                  <a:schemeClr val="bg1"/>
                </a:solidFill>
              </a:rPr>
              <a:t>  if(</a:t>
            </a:r>
            <a:r>
              <a:rPr lang="en-GB" sz="800" dirty="0" err="1">
                <a:solidFill>
                  <a:schemeClr val="bg1"/>
                </a:solidFill>
              </a:rPr>
              <a:t>is.numeric</a:t>
            </a:r>
            <a:r>
              <a:rPr lang="en-GB" sz="800" dirty="0">
                <a:solidFill>
                  <a:schemeClr val="bg1"/>
                </a:solidFill>
              </a:rPr>
              <a:t>(x)){</a:t>
            </a:r>
          </a:p>
          <a:p>
            <a:r>
              <a:rPr lang="en-GB" sz="800" dirty="0">
                <a:solidFill>
                  <a:schemeClr val="bg1"/>
                </a:solidFill>
              </a:rPr>
              <a:t>    Q1&lt;-quantile(x,0.25,na.rm=TRUE)</a:t>
            </a:r>
          </a:p>
          <a:p>
            <a:r>
              <a:rPr lang="en-GB" sz="800" dirty="0">
                <a:solidFill>
                  <a:schemeClr val="bg1"/>
                </a:solidFill>
              </a:rPr>
              <a:t>    Q3&lt;-quantile(x,0.75,na.rm=TRUE)</a:t>
            </a:r>
          </a:p>
          <a:p>
            <a:r>
              <a:rPr lang="en-GB" sz="800" dirty="0">
                <a:solidFill>
                  <a:schemeClr val="bg1"/>
                </a:solidFill>
              </a:rPr>
              <a:t>    </a:t>
            </a:r>
            <a:r>
              <a:rPr lang="en-GB" sz="800" dirty="0" err="1">
                <a:solidFill>
                  <a:schemeClr val="bg1"/>
                </a:solidFill>
              </a:rPr>
              <a:t>IQR_value</a:t>
            </a:r>
            <a:r>
              <a:rPr lang="en-GB" sz="800" dirty="0">
                <a:solidFill>
                  <a:schemeClr val="bg1"/>
                </a:solidFill>
              </a:rPr>
              <a:t>&lt;-Q3-Q1</a:t>
            </a:r>
          </a:p>
          <a:p>
            <a:r>
              <a:rPr lang="en-GB" sz="800" dirty="0">
                <a:solidFill>
                  <a:schemeClr val="bg1"/>
                </a:solidFill>
              </a:rPr>
              <a:t>    lower&lt;-Q1-1.5*</a:t>
            </a:r>
            <a:r>
              <a:rPr lang="en-GB" sz="800" dirty="0" err="1">
                <a:solidFill>
                  <a:schemeClr val="bg1"/>
                </a:solidFill>
              </a:rPr>
              <a:t>IQR_value</a:t>
            </a:r>
            <a:endParaRPr lang="en-GB" sz="800" dirty="0">
              <a:solidFill>
                <a:schemeClr val="bg1"/>
              </a:solidFill>
            </a:endParaRPr>
          </a:p>
          <a:p>
            <a:r>
              <a:rPr lang="en-GB" sz="800" dirty="0">
                <a:solidFill>
                  <a:schemeClr val="bg1"/>
                </a:solidFill>
              </a:rPr>
              <a:t>    upper&lt;-Q3+1.5*</a:t>
            </a:r>
            <a:r>
              <a:rPr lang="en-GB" sz="800" dirty="0" err="1">
                <a:solidFill>
                  <a:schemeClr val="bg1"/>
                </a:solidFill>
              </a:rPr>
              <a:t>IQR_value</a:t>
            </a:r>
            <a:endParaRPr lang="en-GB" sz="800" dirty="0">
              <a:solidFill>
                <a:schemeClr val="bg1"/>
              </a:solidFill>
            </a:endParaRPr>
          </a:p>
          <a:p>
            <a:r>
              <a:rPr lang="en-GB" sz="800" dirty="0">
                <a:solidFill>
                  <a:schemeClr val="bg1"/>
                </a:solidFill>
              </a:rPr>
              <a:t>    sum(x&lt;</a:t>
            </a:r>
            <a:r>
              <a:rPr lang="en-GB" sz="800" dirty="0" err="1">
                <a:solidFill>
                  <a:schemeClr val="bg1"/>
                </a:solidFill>
              </a:rPr>
              <a:t>lower|x</a:t>
            </a:r>
            <a:r>
              <a:rPr lang="en-GB" sz="800" dirty="0">
                <a:solidFill>
                  <a:schemeClr val="bg1"/>
                </a:solidFill>
              </a:rPr>
              <a:t>&gt;</a:t>
            </a:r>
            <a:r>
              <a:rPr lang="en-GB" sz="800" dirty="0" err="1">
                <a:solidFill>
                  <a:schemeClr val="bg1"/>
                </a:solidFill>
              </a:rPr>
              <a:t>upper,na.rm</a:t>
            </a:r>
            <a:r>
              <a:rPr lang="en-GB" sz="800" dirty="0">
                <a:solidFill>
                  <a:schemeClr val="bg1"/>
                </a:solidFill>
              </a:rPr>
              <a:t>=TRUE)</a:t>
            </a:r>
          </a:p>
          <a:p>
            <a:r>
              <a:rPr lang="en-GB" sz="800" dirty="0">
                <a:solidFill>
                  <a:schemeClr val="bg1"/>
                </a:solidFill>
              </a:rPr>
              <a:t>  }else{</a:t>
            </a:r>
          </a:p>
          <a:p>
            <a:r>
              <a:rPr lang="en-GB" sz="800" dirty="0">
                <a:solidFill>
                  <a:schemeClr val="bg1"/>
                </a:solidFill>
              </a:rPr>
              <a:t>    NA</a:t>
            </a:r>
          </a:p>
          <a:p>
            <a:r>
              <a:rPr lang="en-GB" sz="800" dirty="0">
                <a:solidFill>
                  <a:schemeClr val="bg1"/>
                </a:solidFill>
              </a:rPr>
              <a:t>  }</a:t>
            </a:r>
          </a:p>
          <a:p>
            <a:r>
              <a:rPr lang="en-GB" sz="800" dirty="0">
                <a:solidFill>
                  <a:schemeClr val="bg1"/>
                </a:solidFill>
              </a:rPr>
              <a:t>}</a:t>
            </a:r>
          </a:p>
          <a:p>
            <a:r>
              <a:rPr lang="en-GB" sz="800" dirty="0" err="1">
                <a:solidFill>
                  <a:schemeClr val="bg1"/>
                </a:solidFill>
              </a:rPr>
              <a:t>diabetes_outliers</a:t>
            </a:r>
            <a:r>
              <a:rPr lang="en-GB" sz="800" dirty="0">
                <a:solidFill>
                  <a:schemeClr val="bg1"/>
                </a:solidFill>
              </a:rPr>
              <a:t>&lt;-</a:t>
            </a:r>
            <a:r>
              <a:rPr lang="en-GB" sz="800" dirty="0" err="1">
                <a:solidFill>
                  <a:schemeClr val="bg1"/>
                </a:solidFill>
              </a:rPr>
              <a:t>sapply</a:t>
            </a:r>
            <a:r>
              <a:rPr lang="en-GB" sz="800" dirty="0">
                <a:solidFill>
                  <a:schemeClr val="bg1"/>
                </a:solidFill>
              </a:rPr>
              <a:t>(</a:t>
            </a:r>
            <a:r>
              <a:rPr lang="en-GB" sz="800" dirty="0" err="1">
                <a:solidFill>
                  <a:schemeClr val="bg1"/>
                </a:solidFill>
              </a:rPr>
              <a:t>diabetes,detect_outliers</a:t>
            </a:r>
            <a:r>
              <a:rPr lang="en-GB" sz="800" dirty="0">
                <a:solidFill>
                  <a:schemeClr val="bg1"/>
                </a:solidFill>
              </a:rPr>
              <a:t>)</a:t>
            </a:r>
          </a:p>
          <a:p>
            <a:r>
              <a:rPr lang="en-GB" sz="800" dirty="0" err="1">
                <a:solidFill>
                  <a:schemeClr val="bg1"/>
                </a:solidFill>
              </a:rPr>
              <a:t>diabetes_outliers</a:t>
            </a:r>
            <a:endParaRPr lang="en-GB" sz="800" dirty="0">
              <a:solidFill>
                <a:schemeClr val="bg1"/>
              </a:solidFill>
            </a:endParaRPr>
          </a:p>
          <a:p>
            <a:r>
              <a:rPr lang="en-GB" sz="800" dirty="0">
                <a:solidFill>
                  <a:schemeClr val="bg1"/>
                </a:solidFill>
              </a:rPr>
              <a:t> </a:t>
            </a:r>
          </a:p>
          <a:p>
            <a:r>
              <a:rPr lang="en-GB" sz="800" dirty="0" err="1">
                <a:solidFill>
                  <a:schemeClr val="bg1"/>
                </a:solidFill>
              </a:rPr>
              <a:t>show_outliers</a:t>
            </a:r>
            <a:r>
              <a:rPr lang="en-GB" sz="800" dirty="0">
                <a:solidFill>
                  <a:schemeClr val="bg1"/>
                </a:solidFill>
              </a:rPr>
              <a:t> &lt;- function(x) {</a:t>
            </a:r>
          </a:p>
          <a:p>
            <a:r>
              <a:rPr lang="en-GB" sz="800" dirty="0">
                <a:solidFill>
                  <a:schemeClr val="bg1"/>
                </a:solidFill>
              </a:rPr>
              <a:t>  Q1 &lt;- quantile(x, 0.25, </a:t>
            </a:r>
            <a:r>
              <a:rPr lang="en-GB" sz="800" dirty="0" err="1">
                <a:solidFill>
                  <a:schemeClr val="bg1"/>
                </a:solidFill>
              </a:rPr>
              <a:t>na.rm</a:t>
            </a:r>
            <a:r>
              <a:rPr lang="en-GB" sz="800" dirty="0">
                <a:solidFill>
                  <a:schemeClr val="bg1"/>
                </a:solidFill>
              </a:rPr>
              <a:t> = TRUE)</a:t>
            </a:r>
          </a:p>
          <a:p>
            <a:r>
              <a:rPr lang="en-GB" sz="800" dirty="0">
                <a:solidFill>
                  <a:schemeClr val="bg1"/>
                </a:solidFill>
              </a:rPr>
              <a:t>  Q3 &lt;- quantile(x, 0.75, </a:t>
            </a:r>
            <a:r>
              <a:rPr lang="en-GB" sz="800" dirty="0" err="1">
                <a:solidFill>
                  <a:schemeClr val="bg1"/>
                </a:solidFill>
              </a:rPr>
              <a:t>na.rm</a:t>
            </a:r>
            <a:r>
              <a:rPr lang="en-GB" sz="800" dirty="0">
                <a:solidFill>
                  <a:schemeClr val="bg1"/>
                </a:solidFill>
              </a:rPr>
              <a:t> = TRUE)</a:t>
            </a:r>
          </a:p>
          <a:p>
            <a:r>
              <a:rPr lang="en-GB" sz="800" dirty="0">
                <a:solidFill>
                  <a:schemeClr val="bg1"/>
                </a:solidFill>
              </a:rPr>
              <a:t>  </a:t>
            </a:r>
            <a:r>
              <a:rPr lang="en-GB" sz="800" dirty="0" err="1">
                <a:solidFill>
                  <a:schemeClr val="bg1"/>
                </a:solidFill>
              </a:rPr>
              <a:t>IQR_value</a:t>
            </a:r>
            <a:r>
              <a:rPr lang="en-GB" sz="800" dirty="0">
                <a:solidFill>
                  <a:schemeClr val="bg1"/>
                </a:solidFill>
              </a:rPr>
              <a:t> &lt;- Q3 - Q1</a:t>
            </a:r>
          </a:p>
          <a:p>
            <a:r>
              <a:rPr lang="en-GB" sz="800" dirty="0">
                <a:solidFill>
                  <a:schemeClr val="bg1"/>
                </a:solidFill>
              </a:rPr>
              <a:t>  lower &lt;- Q1 - 1.5 * </a:t>
            </a:r>
            <a:r>
              <a:rPr lang="en-GB" sz="800" dirty="0" err="1">
                <a:solidFill>
                  <a:schemeClr val="bg1"/>
                </a:solidFill>
              </a:rPr>
              <a:t>IQR_value</a:t>
            </a:r>
            <a:endParaRPr lang="en-GB" sz="800" dirty="0">
              <a:solidFill>
                <a:schemeClr val="bg1"/>
              </a:solidFill>
            </a:endParaRPr>
          </a:p>
          <a:p>
            <a:r>
              <a:rPr lang="en-GB" sz="800" dirty="0">
                <a:solidFill>
                  <a:schemeClr val="bg1"/>
                </a:solidFill>
              </a:rPr>
              <a:t>  upper &lt;- Q3 + 1.5 * </a:t>
            </a:r>
            <a:r>
              <a:rPr lang="en-GB" sz="800" dirty="0" err="1">
                <a:solidFill>
                  <a:schemeClr val="bg1"/>
                </a:solidFill>
              </a:rPr>
              <a:t>IQR_value</a:t>
            </a:r>
            <a:endParaRPr lang="en-GB" sz="800" dirty="0">
              <a:solidFill>
                <a:schemeClr val="bg1"/>
              </a:solidFill>
            </a:endParaRPr>
          </a:p>
          <a:p>
            <a:r>
              <a:rPr lang="en-GB" sz="800" dirty="0">
                <a:solidFill>
                  <a:schemeClr val="bg1"/>
                </a:solidFill>
              </a:rPr>
              <a:t>  outliers &lt;- x[x &lt; lower | x &gt; upper]</a:t>
            </a:r>
          </a:p>
          <a:p>
            <a:r>
              <a:rPr lang="en-GB" sz="800" dirty="0">
                <a:solidFill>
                  <a:schemeClr val="bg1"/>
                </a:solidFill>
              </a:rPr>
              <a:t>  return(outliers)</a:t>
            </a:r>
          </a:p>
          <a:p>
            <a:r>
              <a:rPr lang="en-GB" sz="800" dirty="0">
                <a:solidFill>
                  <a:schemeClr val="bg1"/>
                </a:solidFill>
              </a:rPr>
              <a:t>}</a:t>
            </a:r>
          </a:p>
          <a:p>
            <a:r>
              <a:rPr lang="en-GB" sz="800" dirty="0" err="1">
                <a:solidFill>
                  <a:schemeClr val="bg1"/>
                </a:solidFill>
              </a:rPr>
              <a:t>outliers_age</a:t>
            </a:r>
            <a:r>
              <a:rPr lang="en-GB" sz="800" dirty="0">
                <a:solidFill>
                  <a:schemeClr val="bg1"/>
                </a:solidFill>
              </a:rPr>
              <a:t>&lt;-</a:t>
            </a:r>
            <a:r>
              <a:rPr lang="en-GB" sz="800" dirty="0" err="1">
                <a:solidFill>
                  <a:schemeClr val="bg1"/>
                </a:solidFill>
              </a:rPr>
              <a:t>show_outliers</a:t>
            </a:r>
            <a:r>
              <a:rPr lang="en-GB" sz="800" dirty="0">
                <a:solidFill>
                  <a:schemeClr val="bg1"/>
                </a:solidFill>
              </a:rPr>
              <a:t>(</a:t>
            </a:r>
            <a:r>
              <a:rPr lang="en-GB" sz="800" dirty="0" err="1">
                <a:solidFill>
                  <a:schemeClr val="bg1"/>
                </a:solidFill>
              </a:rPr>
              <a:t>diabetes$Age</a:t>
            </a:r>
            <a:r>
              <a:rPr lang="en-GB" sz="800" dirty="0">
                <a:solidFill>
                  <a:schemeClr val="bg1"/>
                </a:solidFill>
              </a:rPr>
              <a:t>)</a:t>
            </a:r>
          </a:p>
          <a:p>
            <a:r>
              <a:rPr lang="en-GB" sz="800" dirty="0" err="1">
                <a:solidFill>
                  <a:schemeClr val="bg1"/>
                </a:solidFill>
              </a:rPr>
              <a:t>outliers_bmi</a:t>
            </a:r>
            <a:r>
              <a:rPr lang="en-GB" sz="800" dirty="0">
                <a:solidFill>
                  <a:schemeClr val="bg1"/>
                </a:solidFill>
              </a:rPr>
              <a:t>&lt;-</a:t>
            </a:r>
            <a:r>
              <a:rPr lang="en-GB" sz="800" dirty="0" err="1">
                <a:solidFill>
                  <a:schemeClr val="bg1"/>
                </a:solidFill>
              </a:rPr>
              <a:t>show_outliers</a:t>
            </a:r>
            <a:r>
              <a:rPr lang="en-GB" sz="800" dirty="0">
                <a:solidFill>
                  <a:schemeClr val="bg1"/>
                </a:solidFill>
              </a:rPr>
              <a:t>(</a:t>
            </a:r>
            <a:r>
              <a:rPr lang="en-GB" sz="800" dirty="0" err="1">
                <a:solidFill>
                  <a:schemeClr val="bg1"/>
                </a:solidFill>
              </a:rPr>
              <a:t>diabetes$BMI</a:t>
            </a:r>
            <a:r>
              <a:rPr lang="en-GB" sz="800" dirty="0">
                <a:solidFill>
                  <a:schemeClr val="bg1"/>
                </a:solidFill>
              </a:rPr>
              <a:t>)</a:t>
            </a:r>
          </a:p>
          <a:p>
            <a:r>
              <a:rPr lang="en-GB" sz="800" dirty="0" err="1">
                <a:solidFill>
                  <a:schemeClr val="bg1"/>
                </a:solidFill>
              </a:rPr>
              <a:t>outliers_bp</a:t>
            </a:r>
            <a:r>
              <a:rPr lang="en-GB" sz="800" dirty="0">
                <a:solidFill>
                  <a:schemeClr val="bg1"/>
                </a:solidFill>
              </a:rPr>
              <a:t>&lt;-</a:t>
            </a:r>
            <a:r>
              <a:rPr lang="en-GB" sz="800" dirty="0" err="1">
                <a:solidFill>
                  <a:schemeClr val="bg1"/>
                </a:solidFill>
              </a:rPr>
              <a:t>show_outliers</a:t>
            </a:r>
            <a:r>
              <a:rPr lang="en-GB" sz="800" dirty="0">
                <a:solidFill>
                  <a:schemeClr val="bg1"/>
                </a:solidFill>
              </a:rPr>
              <a:t>(</a:t>
            </a:r>
            <a:r>
              <a:rPr lang="en-GB" sz="800" dirty="0" err="1">
                <a:solidFill>
                  <a:schemeClr val="bg1"/>
                </a:solidFill>
              </a:rPr>
              <a:t>diabetes$BloodPressure</a:t>
            </a:r>
            <a:r>
              <a:rPr lang="en-GB" sz="800" dirty="0">
                <a:solidFill>
                  <a:schemeClr val="bg1"/>
                </a:solidFill>
              </a:rPr>
              <a:t>)</a:t>
            </a:r>
          </a:p>
          <a:p>
            <a:r>
              <a:rPr lang="en-GB" sz="800" dirty="0" err="1">
                <a:solidFill>
                  <a:schemeClr val="bg1"/>
                </a:solidFill>
              </a:rPr>
              <a:t>outliers_glucose</a:t>
            </a:r>
            <a:r>
              <a:rPr lang="en-GB" sz="800" dirty="0">
                <a:solidFill>
                  <a:schemeClr val="bg1"/>
                </a:solidFill>
              </a:rPr>
              <a:t>&lt;-</a:t>
            </a:r>
            <a:r>
              <a:rPr lang="en-GB" sz="800" dirty="0" err="1">
                <a:solidFill>
                  <a:schemeClr val="bg1"/>
                </a:solidFill>
              </a:rPr>
              <a:t>show_outliers</a:t>
            </a:r>
            <a:r>
              <a:rPr lang="en-GB" sz="800" dirty="0">
                <a:solidFill>
                  <a:schemeClr val="bg1"/>
                </a:solidFill>
              </a:rPr>
              <a:t>(</a:t>
            </a:r>
            <a:r>
              <a:rPr lang="en-GB" sz="800" dirty="0" err="1">
                <a:solidFill>
                  <a:schemeClr val="bg1"/>
                </a:solidFill>
              </a:rPr>
              <a:t>diabetes$Glucose</a:t>
            </a:r>
            <a:r>
              <a:rPr lang="en-GB" sz="800" dirty="0">
                <a:solidFill>
                  <a:schemeClr val="bg1"/>
                </a:solidFill>
              </a:rPr>
              <a:t>)</a:t>
            </a:r>
          </a:p>
          <a:p>
            <a:endParaRPr lang="en-GB" sz="800" dirty="0">
              <a:solidFill>
                <a:schemeClr val="bg1"/>
              </a:solidFill>
            </a:endParaRPr>
          </a:p>
        </p:txBody>
      </p:sp>
      <p:pic>
        <p:nvPicPr>
          <p:cNvPr id="8" name="Audio 7">
            <a:extLst>
              <a:ext uri="{FF2B5EF4-FFF2-40B4-BE49-F238E27FC236}">
                <a16:creationId xmlns:a16="http://schemas.microsoft.com/office/drawing/2014/main" id="{2221D119-3ED8-0575-69F8-F7B969F111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50198000"/>
      </p:ext>
    </p:extLst>
  </p:cSld>
  <p:clrMapOvr>
    <a:masterClrMapping/>
  </p:clrMapOvr>
  <mc:AlternateContent xmlns:mc="http://schemas.openxmlformats.org/markup-compatibility/2006">
    <mc:Choice xmlns:p14="http://schemas.microsoft.com/office/powerpoint/2010/main" Requires="p14">
      <p:transition spd="slow" p14:dur="2000" advTm="2688"/>
    </mc:Choice>
    <mc:Fallback>
      <p:transition spd="slow" advTm="26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a:gsLst>
            <a:gs pos="78000">
              <a:schemeClr val="accent6">
                <a:lumMod val="50000"/>
              </a:schemeClr>
            </a:gs>
            <a:gs pos="35040">
              <a:srgbClr val="020B11"/>
            </a:gs>
            <a:gs pos="11979">
              <a:schemeClr val="accent4">
                <a:lumMod val="50000"/>
              </a:schemeClr>
            </a:gs>
            <a:gs pos="0">
              <a:schemeClr val="accent4"/>
            </a:gs>
            <a:gs pos="99000">
              <a:schemeClr val="tx2">
                <a:lumMod val="50000"/>
              </a:schemeClr>
            </a:gs>
          </a:gsLst>
          <a:lin ang="7800000" scaled="0"/>
        </a:gradFill>
        <a:effectLst/>
      </p:bgPr>
    </p:bg>
    <p:spTree>
      <p:nvGrpSpPr>
        <p:cNvPr id="1" name="">
          <a:extLst>
            <a:ext uri="{FF2B5EF4-FFF2-40B4-BE49-F238E27FC236}">
              <a16:creationId xmlns:a16="http://schemas.microsoft.com/office/drawing/2014/main" id="{354740A0-6AE3-6BF4-92EF-65BE0236CDC1}"/>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0B6CAAD2-41E4-AB12-27FE-0BCE40BE9B86}"/>
              </a:ext>
            </a:extLst>
          </p:cNvPr>
          <p:cNvSpPr txBox="1"/>
          <p:nvPr/>
        </p:nvSpPr>
        <p:spPr>
          <a:xfrm>
            <a:off x="408562" y="194553"/>
            <a:ext cx="2747868" cy="6617196"/>
          </a:xfrm>
          <a:prstGeom prst="rect">
            <a:avLst/>
          </a:prstGeom>
          <a:noFill/>
        </p:spPr>
        <p:txBody>
          <a:bodyPr wrap="none" rtlCol="0">
            <a:spAutoFit/>
          </a:bodyPr>
          <a:lstStyle/>
          <a:p>
            <a:r>
              <a:rPr lang="en-GB" sz="800" dirty="0" err="1">
                <a:solidFill>
                  <a:schemeClr val="bg1"/>
                </a:solidFill>
              </a:rPr>
              <a:t>outliers_preg</a:t>
            </a:r>
            <a:r>
              <a:rPr lang="en-GB" sz="800" dirty="0">
                <a:solidFill>
                  <a:schemeClr val="bg1"/>
                </a:solidFill>
              </a:rPr>
              <a:t>&lt;-</a:t>
            </a:r>
            <a:r>
              <a:rPr lang="en-GB" sz="800" dirty="0" err="1">
                <a:solidFill>
                  <a:schemeClr val="bg1"/>
                </a:solidFill>
              </a:rPr>
              <a:t>show_outliers</a:t>
            </a:r>
            <a:r>
              <a:rPr lang="en-GB" sz="800" dirty="0">
                <a:solidFill>
                  <a:schemeClr val="bg1"/>
                </a:solidFill>
              </a:rPr>
              <a:t>(</a:t>
            </a:r>
            <a:r>
              <a:rPr lang="en-GB" sz="800" dirty="0" err="1">
                <a:solidFill>
                  <a:schemeClr val="bg1"/>
                </a:solidFill>
              </a:rPr>
              <a:t>diabetes$Pregnancies</a:t>
            </a:r>
            <a:r>
              <a:rPr lang="en-GB" sz="800" dirty="0">
                <a:solidFill>
                  <a:schemeClr val="bg1"/>
                </a:solidFill>
              </a:rPr>
              <a:t>)</a:t>
            </a:r>
          </a:p>
          <a:p>
            <a:r>
              <a:rPr lang="en-GB" sz="800" dirty="0">
                <a:solidFill>
                  <a:schemeClr val="bg1"/>
                </a:solidFill>
              </a:rPr>
              <a:t> </a:t>
            </a:r>
          </a:p>
          <a:p>
            <a:r>
              <a:rPr lang="en-GB" sz="800" dirty="0" err="1">
                <a:solidFill>
                  <a:schemeClr val="bg1"/>
                </a:solidFill>
              </a:rPr>
              <a:t>summary_outliers</a:t>
            </a:r>
            <a:r>
              <a:rPr lang="en-GB" sz="800" dirty="0">
                <a:solidFill>
                  <a:schemeClr val="bg1"/>
                </a:solidFill>
              </a:rPr>
              <a:t>&lt;-list(</a:t>
            </a:r>
          </a:p>
          <a:p>
            <a:r>
              <a:rPr lang="en-GB" sz="800" dirty="0">
                <a:solidFill>
                  <a:schemeClr val="bg1"/>
                </a:solidFill>
              </a:rPr>
              <a:t>  Age=</a:t>
            </a:r>
            <a:r>
              <a:rPr lang="en-GB" sz="800" dirty="0" err="1">
                <a:solidFill>
                  <a:schemeClr val="bg1"/>
                </a:solidFill>
              </a:rPr>
              <a:t>outliers_age</a:t>
            </a:r>
            <a:r>
              <a:rPr lang="en-GB" sz="800" dirty="0">
                <a:solidFill>
                  <a:schemeClr val="bg1"/>
                </a:solidFill>
              </a:rPr>
              <a:t>,</a:t>
            </a:r>
          </a:p>
          <a:p>
            <a:r>
              <a:rPr lang="en-GB" sz="800" dirty="0">
                <a:solidFill>
                  <a:schemeClr val="bg1"/>
                </a:solidFill>
              </a:rPr>
              <a:t>  BMI=</a:t>
            </a:r>
            <a:r>
              <a:rPr lang="en-GB" sz="800" dirty="0" err="1">
                <a:solidFill>
                  <a:schemeClr val="bg1"/>
                </a:solidFill>
              </a:rPr>
              <a:t>outliers_bmi</a:t>
            </a:r>
            <a:r>
              <a:rPr lang="en-GB" sz="800" dirty="0">
                <a:solidFill>
                  <a:schemeClr val="bg1"/>
                </a:solidFill>
              </a:rPr>
              <a:t>,</a:t>
            </a:r>
          </a:p>
          <a:p>
            <a:r>
              <a:rPr lang="en-GB" sz="800" dirty="0">
                <a:solidFill>
                  <a:schemeClr val="bg1"/>
                </a:solidFill>
              </a:rPr>
              <a:t>  Glucose=</a:t>
            </a:r>
            <a:r>
              <a:rPr lang="en-GB" sz="800" dirty="0" err="1">
                <a:solidFill>
                  <a:schemeClr val="bg1"/>
                </a:solidFill>
              </a:rPr>
              <a:t>outliers_glucose</a:t>
            </a:r>
            <a:r>
              <a:rPr lang="en-GB" sz="800" dirty="0">
                <a:solidFill>
                  <a:schemeClr val="bg1"/>
                </a:solidFill>
              </a:rPr>
              <a:t>,</a:t>
            </a:r>
          </a:p>
          <a:p>
            <a:r>
              <a:rPr lang="en-GB" sz="800" dirty="0">
                <a:solidFill>
                  <a:schemeClr val="bg1"/>
                </a:solidFill>
              </a:rPr>
              <a:t>  BP=</a:t>
            </a:r>
            <a:r>
              <a:rPr lang="en-GB" sz="800" dirty="0" err="1">
                <a:solidFill>
                  <a:schemeClr val="bg1"/>
                </a:solidFill>
              </a:rPr>
              <a:t>outliers_bp</a:t>
            </a:r>
            <a:r>
              <a:rPr lang="en-GB" sz="800" dirty="0">
                <a:solidFill>
                  <a:schemeClr val="bg1"/>
                </a:solidFill>
              </a:rPr>
              <a:t>,</a:t>
            </a:r>
          </a:p>
          <a:p>
            <a:r>
              <a:rPr lang="en-GB" sz="800" dirty="0">
                <a:solidFill>
                  <a:schemeClr val="bg1"/>
                </a:solidFill>
              </a:rPr>
              <a:t>  Pregnancies=</a:t>
            </a:r>
            <a:r>
              <a:rPr lang="en-GB" sz="800" dirty="0" err="1">
                <a:solidFill>
                  <a:schemeClr val="bg1"/>
                </a:solidFill>
              </a:rPr>
              <a:t>outliers_preg</a:t>
            </a:r>
            <a:endParaRPr lang="en-GB" sz="800" dirty="0">
              <a:solidFill>
                <a:schemeClr val="bg1"/>
              </a:solidFill>
            </a:endParaRPr>
          </a:p>
          <a:p>
            <a:r>
              <a:rPr lang="en-GB" sz="800" dirty="0">
                <a:solidFill>
                  <a:schemeClr val="bg1"/>
                </a:solidFill>
              </a:rPr>
              <a:t>)%&gt;%</a:t>
            </a:r>
          </a:p>
          <a:p>
            <a:r>
              <a:rPr lang="en-GB" sz="800" dirty="0">
                <a:solidFill>
                  <a:schemeClr val="bg1"/>
                </a:solidFill>
              </a:rPr>
              <a:t>  </a:t>
            </a:r>
            <a:r>
              <a:rPr lang="en-GB" sz="800" dirty="0" err="1">
                <a:solidFill>
                  <a:schemeClr val="bg1"/>
                </a:solidFill>
              </a:rPr>
              <a:t>tibble</a:t>
            </a:r>
            <a:r>
              <a:rPr lang="en-GB" sz="800" dirty="0">
                <a:solidFill>
                  <a:schemeClr val="bg1"/>
                </a:solidFill>
              </a:rPr>
              <a:t>::</a:t>
            </a:r>
            <a:r>
              <a:rPr lang="en-GB" sz="800" dirty="0" err="1">
                <a:solidFill>
                  <a:schemeClr val="bg1"/>
                </a:solidFill>
              </a:rPr>
              <a:t>enframe</a:t>
            </a:r>
            <a:r>
              <a:rPr lang="en-GB" sz="800" dirty="0">
                <a:solidFill>
                  <a:schemeClr val="bg1"/>
                </a:solidFill>
              </a:rPr>
              <a:t>(name="</a:t>
            </a:r>
            <a:r>
              <a:rPr lang="en-GB" sz="800" dirty="0" err="1">
                <a:solidFill>
                  <a:schemeClr val="bg1"/>
                </a:solidFill>
              </a:rPr>
              <a:t>Variable",value</a:t>
            </a:r>
            <a:r>
              <a:rPr lang="en-GB" sz="800" dirty="0">
                <a:solidFill>
                  <a:schemeClr val="bg1"/>
                </a:solidFill>
              </a:rPr>
              <a:t>="</a:t>
            </a:r>
            <a:r>
              <a:rPr lang="en-GB" sz="800" dirty="0" err="1">
                <a:solidFill>
                  <a:schemeClr val="bg1"/>
                </a:solidFill>
              </a:rPr>
              <a:t>OutlierValues</a:t>
            </a:r>
            <a:r>
              <a:rPr lang="en-GB" sz="800" dirty="0">
                <a:solidFill>
                  <a:schemeClr val="bg1"/>
                </a:solidFill>
              </a:rPr>
              <a:t>")</a:t>
            </a:r>
          </a:p>
          <a:p>
            <a:r>
              <a:rPr lang="en-GB" sz="800" dirty="0" err="1">
                <a:solidFill>
                  <a:schemeClr val="bg1"/>
                </a:solidFill>
              </a:rPr>
              <a:t>summary_outliers</a:t>
            </a:r>
            <a:endParaRPr lang="en-GB" sz="800" dirty="0">
              <a:solidFill>
                <a:schemeClr val="bg1"/>
              </a:solidFill>
            </a:endParaRPr>
          </a:p>
          <a:p>
            <a:r>
              <a:rPr lang="en-GB" sz="800" dirty="0" err="1">
                <a:solidFill>
                  <a:schemeClr val="bg1"/>
                </a:solidFill>
              </a:rPr>
              <a:t>summary_outliers_expand</a:t>
            </a:r>
            <a:r>
              <a:rPr lang="en-GB" sz="800" dirty="0">
                <a:solidFill>
                  <a:schemeClr val="bg1"/>
                </a:solidFill>
              </a:rPr>
              <a:t>&lt;-</a:t>
            </a:r>
            <a:r>
              <a:rPr lang="en-GB" sz="800" dirty="0" err="1">
                <a:solidFill>
                  <a:schemeClr val="bg1"/>
                </a:solidFill>
              </a:rPr>
              <a:t>summary_outliers</a:t>
            </a:r>
            <a:r>
              <a:rPr lang="en-GB" sz="800" dirty="0">
                <a:solidFill>
                  <a:schemeClr val="bg1"/>
                </a:solidFill>
              </a:rPr>
              <a:t>%&gt;%</a:t>
            </a:r>
          </a:p>
          <a:p>
            <a:r>
              <a:rPr lang="en-GB" sz="800" dirty="0">
                <a:solidFill>
                  <a:schemeClr val="bg1"/>
                </a:solidFill>
              </a:rPr>
              <a:t>  </a:t>
            </a:r>
            <a:r>
              <a:rPr lang="en-GB" sz="800" dirty="0" err="1">
                <a:solidFill>
                  <a:schemeClr val="bg1"/>
                </a:solidFill>
              </a:rPr>
              <a:t>tidyr</a:t>
            </a:r>
            <a:r>
              <a:rPr lang="en-GB" sz="800" dirty="0">
                <a:solidFill>
                  <a:schemeClr val="bg1"/>
                </a:solidFill>
              </a:rPr>
              <a:t>::unnest(cols=c(</a:t>
            </a:r>
            <a:r>
              <a:rPr lang="en-GB" sz="800" dirty="0" err="1">
                <a:solidFill>
                  <a:schemeClr val="bg1"/>
                </a:solidFill>
              </a:rPr>
              <a:t>OutlierValues</a:t>
            </a:r>
            <a:r>
              <a:rPr lang="en-GB" sz="800" dirty="0">
                <a:solidFill>
                  <a:schemeClr val="bg1"/>
                </a:solidFill>
              </a:rPr>
              <a:t>))</a:t>
            </a:r>
          </a:p>
          <a:p>
            <a:r>
              <a:rPr lang="en-GB" sz="800" dirty="0">
                <a:solidFill>
                  <a:schemeClr val="bg1"/>
                </a:solidFill>
              </a:rPr>
              <a:t>print(</a:t>
            </a:r>
            <a:r>
              <a:rPr lang="en-GB" sz="800" dirty="0" err="1">
                <a:solidFill>
                  <a:schemeClr val="bg1"/>
                </a:solidFill>
              </a:rPr>
              <a:t>summary_outliers_expand,n</a:t>
            </a:r>
            <a:r>
              <a:rPr lang="en-GB" sz="800" dirty="0">
                <a:solidFill>
                  <a:schemeClr val="bg1"/>
                </a:solidFill>
              </a:rPr>
              <a:t>=86)</a:t>
            </a:r>
          </a:p>
          <a:p>
            <a:r>
              <a:rPr lang="en-GB" sz="800" dirty="0">
                <a:solidFill>
                  <a:schemeClr val="bg1"/>
                </a:solidFill>
              </a:rPr>
              <a:t> </a:t>
            </a:r>
          </a:p>
          <a:p>
            <a:r>
              <a:rPr lang="en-GB" sz="800" dirty="0">
                <a:solidFill>
                  <a:schemeClr val="bg1"/>
                </a:solidFill>
              </a:rPr>
              <a:t># Remove outlier values</a:t>
            </a:r>
          </a:p>
          <a:p>
            <a:r>
              <a:rPr lang="en-GB" sz="800" dirty="0" err="1">
                <a:solidFill>
                  <a:schemeClr val="bg1"/>
                </a:solidFill>
              </a:rPr>
              <a:t>diabetes_clean</a:t>
            </a:r>
            <a:r>
              <a:rPr lang="en-GB" sz="800" dirty="0">
                <a:solidFill>
                  <a:schemeClr val="bg1"/>
                </a:solidFill>
              </a:rPr>
              <a:t>&lt;-diabetes%&gt;%</a:t>
            </a:r>
          </a:p>
          <a:p>
            <a:r>
              <a:rPr lang="en-GB" sz="800" dirty="0">
                <a:solidFill>
                  <a:schemeClr val="bg1"/>
                </a:solidFill>
              </a:rPr>
              <a:t>  filter(</a:t>
            </a:r>
            <a:r>
              <a:rPr lang="en-GB" sz="800" dirty="0" err="1">
                <a:solidFill>
                  <a:schemeClr val="bg1"/>
                </a:solidFill>
              </a:rPr>
              <a:t>BloodPressure</a:t>
            </a:r>
            <a:r>
              <a:rPr lang="en-GB" sz="800" dirty="0">
                <a:solidFill>
                  <a:schemeClr val="bg1"/>
                </a:solidFill>
              </a:rPr>
              <a:t>&gt;=40)</a:t>
            </a:r>
          </a:p>
          <a:p>
            <a:r>
              <a:rPr lang="en-GB" sz="800" dirty="0">
                <a:solidFill>
                  <a:schemeClr val="bg1"/>
                </a:solidFill>
              </a:rPr>
              <a:t>summary(</a:t>
            </a:r>
            <a:r>
              <a:rPr lang="en-GB" sz="800" dirty="0" err="1">
                <a:solidFill>
                  <a:schemeClr val="bg1"/>
                </a:solidFill>
              </a:rPr>
              <a:t>diabetes_clean</a:t>
            </a:r>
            <a:r>
              <a:rPr lang="en-GB" sz="800" dirty="0">
                <a:solidFill>
                  <a:schemeClr val="bg1"/>
                </a:solidFill>
              </a:rPr>
              <a:t>)</a:t>
            </a:r>
          </a:p>
          <a:p>
            <a:r>
              <a:rPr lang="en-GB" sz="800" dirty="0">
                <a:solidFill>
                  <a:schemeClr val="bg1"/>
                </a:solidFill>
              </a:rPr>
              <a:t> </a:t>
            </a:r>
          </a:p>
          <a:p>
            <a:r>
              <a:rPr lang="en-GB" sz="800" dirty="0">
                <a:solidFill>
                  <a:schemeClr val="bg1"/>
                </a:solidFill>
              </a:rPr>
              <a:t># Create age group categories</a:t>
            </a:r>
          </a:p>
          <a:p>
            <a:r>
              <a:rPr lang="en-GB" sz="800" dirty="0" err="1">
                <a:solidFill>
                  <a:schemeClr val="bg1"/>
                </a:solidFill>
              </a:rPr>
              <a:t>diabetes_agegroups</a:t>
            </a:r>
            <a:r>
              <a:rPr lang="en-GB" sz="800" dirty="0">
                <a:solidFill>
                  <a:schemeClr val="bg1"/>
                </a:solidFill>
              </a:rPr>
              <a:t>&lt;-</a:t>
            </a:r>
            <a:r>
              <a:rPr lang="en-GB" sz="800" dirty="0" err="1">
                <a:solidFill>
                  <a:schemeClr val="bg1"/>
                </a:solidFill>
              </a:rPr>
              <a:t>diabetes_clean</a:t>
            </a:r>
            <a:r>
              <a:rPr lang="en-GB" sz="800" dirty="0">
                <a:solidFill>
                  <a:schemeClr val="bg1"/>
                </a:solidFill>
              </a:rPr>
              <a:t>%&gt;%</a:t>
            </a:r>
          </a:p>
          <a:p>
            <a:r>
              <a:rPr lang="en-GB" sz="800" dirty="0">
                <a:solidFill>
                  <a:schemeClr val="bg1"/>
                </a:solidFill>
              </a:rPr>
              <a:t>  mutate(</a:t>
            </a:r>
          </a:p>
          <a:p>
            <a:r>
              <a:rPr lang="en-GB" sz="800" dirty="0">
                <a:solidFill>
                  <a:schemeClr val="bg1"/>
                </a:solidFill>
              </a:rPr>
              <a:t>    </a:t>
            </a:r>
            <a:r>
              <a:rPr lang="en-GB" sz="800" dirty="0" err="1">
                <a:solidFill>
                  <a:schemeClr val="bg1"/>
                </a:solidFill>
              </a:rPr>
              <a:t>AgeGroup</a:t>
            </a:r>
            <a:r>
              <a:rPr lang="en-GB" sz="800" dirty="0">
                <a:solidFill>
                  <a:schemeClr val="bg1"/>
                </a:solidFill>
              </a:rPr>
              <a:t>=</a:t>
            </a:r>
            <a:r>
              <a:rPr lang="en-GB" sz="800" dirty="0" err="1">
                <a:solidFill>
                  <a:schemeClr val="bg1"/>
                </a:solidFill>
              </a:rPr>
              <a:t>case_when</a:t>
            </a:r>
            <a:r>
              <a:rPr lang="en-GB" sz="800" dirty="0">
                <a:solidFill>
                  <a:schemeClr val="bg1"/>
                </a:solidFill>
              </a:rPr>
              <a:t>(</a:t>
            </a:r>
          </a:p>
          <a:p>
            <a:r>
              <a:rPr lang="en-GB" sz="800" dirty="0">
                <a:solidFill>
                  <a:schemeClr val="bg1"/>
                </a:solidFill>
              </a:rPr>
              <a:t>      Age&lt;30~"&lt;30",</a:t>
            </a:r>
          </a:p>
          <a:p>
            <a:r>
              <a:rPr lang="en-GB" sz="800" dirty="0">
                <a:solidFill>
                  <a:schemeClr val="bg1"/>
                </a:solidFill>
              </a:rPr>
              <a:t>      Age&gt;=30&amp;Age&lt;40~"30-39",</a:t>
            </a:r>
          </a:p>
          <a:p>
            <a:r>
              <a:rPr lang="en-GB" sz="800" dirty="0">
                <a:solidFill>
                  <a:schemeClr val="bg1"/>
                </a:solidFill>
              </a:rPr>
              <a:t>      Age&gt;=40&amp;Age&lt;50~"40-49",</a:t>
            </a:r>
          </a:p>
          <a:p>
            <a:r>
              <a:rPr lang="en-GB" sz="800" dirty="0">
                <a:solidFill>
                  <a:schemeClr val="bg1"/>
                </a:solidFill>
              </a:rPr>
              <a:t>      Age&gt;=50~"50+"</a:t>
            </a:r>
          </a:p>
          <a:p>
            <a:r>
              <a:rPr lang="en-GB" sz="800" dirty="0">
                <a:solidFill>
                  <a:schemeClr val="bg1"/>
                </a:solidFill>
              </a:rPr>
              <a:t>    )</a:t>
            </a:r>
          </a:p>
          <a:p>
            <a:r>
              <a:rPr lang="en-GB" sz="800" dirty="0">
                <a:solidFill>
                  <a:schemeClr val="bg1"/>
                </a:solidFill>
              </a:rPr>
              <a:t>  )</a:t>
            </a:r>
          </a:p>
          <a:p>
            <a:r>
              <a:rPr lang="en-GB" sz="800" dirty="0">
                <a:solidFill>
                  <a:schemeClr val="bg1"/>
                </a:solidFill>
              </a:rPr>
              <a:t># Calculate diabetes rate by age group</a:t>
            </a:r>
          </a:p>
          <a:p>
            <a:r>
              <a:rPr lang="en-GB" sz="800" dirty="0" err="1">
                <a:solidFill>
                  <a:schemeClr val="bg1"/>
                </a:solidFill>
              </a:rPr>
              <a:t>diabetes_rate_age</a:t>
            </a:r>
            <a:r>
              <a:rPr lang="en-GB" sz="800" dirty="0">
                <a:solidFill>
                  <a:schemeClr val="bg1"/>
                </a:solidFill>
              </a:rPr>
              <a:t> &lt;- </a:t>
            </a:r>
            <a:r>
              <a:rPr lang="en-GB" sz="800" dirty="0" err="1">
                <a:solidFill>
                  <a:schemeClr val="bg1"/>
                </a:solidFill>
              </a:rPr>
              <a:t>diabetes_agegroups</a:t>
            </a:r>
            <a:r>
              <a:rPr lang="en-GB" sz="800" dirty="0">
                <a:solidFill>
                  <a:schemeClr val="bg1"/>
                </a:solidFill>
              </a:rPr>
              <a:t> %&gt;%</a:t>
            </a:r>
          </a:p>
          <a:p>
            <a:r>
              <a:rPr lang="en-GB" sz="800" dirty="0">
                <a:solidFill>
                  <a:schemeClr val="bg1"/>
                </a:solidFill>
              </a:rPr>
              <a:t>  </a:t>
            </a:r>
            <a:r>
              <a:rPr lang="en-GB" sz="800" dirty="0" err="1">
                <a:solidFill>
                  <a:schemeClr val="bg1"/>
                </a:solidFill>
              </a:rPr>
              <a:t>group_by</a:t>
            </a:r>
            <a:r>
              <a:rPr lang="en-GB" sz="800" dirty="0">
                <a:solidFill>
                  <a:schemeClr val="bg1"/>
                </a:solidFill>
              </a:rPr>
              <a:t>(</a:t>
            </a:r>
            <a:r>
              <a:rPr lang="en-GB" sz="800" dirty="0" err="1">
                <a:solidFill>
                  <a:schemeClr val="bg1"/>
                </a:solidFill>
              </a:rPr>
              <a:t>AgeGroup</a:t>
            </a:r>
            <a:r>
              <a:rPr lang="en-GB" sz="800" dirty="0">
                <a:solidFill>
                  <a:schemeClr val="bg1"/>
                </a:solidFill>
              </a:rPr>
              <a:t>) %&gt;%</a:t>
            </a:r>
          </a:p>
          <a:p>
            <a:r>
              <a:rPr lang="en-GB" sz="800" dirty="0">
                <a:solidFill>
                  <a:schemeClr val="bg1"/>
                </a:solidFill>
              </a:rPr>
              <a:t>  summarise(</a:t>
            </a:r>
          </a:p>
          <a:p>
            <a:r>
              <a:rPr lang="en-GB" sz="800" dirty="0">
                <a:solidFill>
                  <a:schemeClr val="bg1"/>
                </a:solidFill>
              </a:rPr>
              <a:t>    Total = n(),</a:t>
            </a:r>
          </a:p>
          <a:p>
            <a:r>
              <a:rPr lang="en-GB" sz="800" dirty="0">
                <a:solidFill>
                  <a:schemeClr val="bg1"/>
                </a:solidFill>
              </a:rPr>
              <a:t>    Diabetic = sum(Outcome == 1, </a:t>
            </a:r>
            <a:r>
              <a:rPr lang="en-GB" sz="800" dirty="0" err="1">
                <a:solidFill>
                  <a:schemeClr val="bg1"/>
                </a:solidFill>
              </a:rPr>
              <a:t>na.rm</a:t>
            </a:r>
            <a:r>
              <a:rPr lang="en-GB" sz="800" dirty="0">
                <a:solidFill>
                  <a:schemeClr val="bg1"/>
                </a:solidFill>
              </a:rPr>
              <a:t> = TRUE),</a:t>
            </a:r>
          </a:p>
          <a:p>
            <a:r>
              <a:rPr lang="en-GB" sz="800" dirty="0">
                <a:solidFill>
                  <a:schemeClr val="bg1"/>
                </a:solidFill>
              </a:rPr>
              <a:t>    </a:t>
            </a:r>
            <a:r>
              <a:rPr lang="en-GB" sz="800" dirty="0" err="1">
                <a:solidFill>
                  <a:schemeClr val="bg1"/>
                </a:solidFill>
              </a:rPr>
              <a:t>DiabetesRate</a:t>
            </a:r>
            <a:r>
              <a:rPr lang="en-GB" sz="800" dirty="0">
                <a:solidFill>
                  <a:schemeClr val="bg1"/>
                </a:solidFill>
              </a:rPr>
              <a:t> = (Diabetic / Total) * 100</a:t>
            </a:r>
          </a:p>
          <a:p>
            <a:r>
              <a:rPr lang="en-GB" sz="800" dirty="0">
                <a:solidFill>
                  <a:schemeClr val="bg1"/>
                </a:solidFill>
              </a:rPr>
              <a:t>  ) %&gt;%</a:t>
            </a:r>
          </a:p>
          <a:p>
            <a:r>
              <a:rPr lang="en-GB" sz="800" dirty="0">
                <a:solidFill>
                  <a:schemeClr val="bg1"/>
                </a:solidFill>
              </a:rPr>
              <a:t>  arrange(</a:t>
            </a:r>
            <a:r>
              <a:rPr lang="en-GB" sz="800" dirty="0" err="1">
                <a:solidFill>
                  <a:schemeClr val="bg1"/>
                </a:solidFill>
              </a:rPr>
              <a:t>AgeGroup</a:t>
            </a:r>
            <a:r>
              <a:rPr lang="en-GB" sz="800" dirty="0">
                <a:solidFill>
                  <a:schemeClr val="bg1"/>
                </a:solidFill>
              </a:rPr>
              <a:t>)</a:t>
            </a:r>
          </a:p>
          <a:p>
            <a:r>
              <a:rPr lang="en-GB" sz="800" dirty="0">
                <a:solidFill>
                  <a:schemeClr val="bg1"/>
                </a:solidFill>
              </a:rPr>
              <a:t>show(</a:t>
            </a:r>
            <a:r>
              <a:rPr lang="en-GB" sz="800" dirty="0" err="1">
                <a:solidFill>
                  <a:schemeClr val="bg1"/>
                </a:solidFill>
              </a:rPr>
              <a:t>diabetes_rate_age</a:t>
            </a:r>
            <a:r>
              <a:rPr lang="en-GB" sz="800" dirty="0">
                <a:solidFill>
                  <a:schemeClr val="bg1"/>
                </a:solidFill>
              </a:rPr>
              <a:t>)</a:t>
            </a:r>
          </a:p>
          <a:p>
            <a:r>
              <a:rPr lang="en-GB" sz="800" dirty="0">
                <a:solidFill>
                  <a:schemeClr val="bg1"/>
                </a:solidFill>
              </a:rPr>
              <a:t> </a:t>
            </a:r>
          </a:p>
          <a:p>
            <a:r>
              <a:rPr lang="en-GB" sz="800" dirty="0">
                <a:solidFill>
                  <a:schemeClr val="bg1"/>
                </a:solidFill>
              </a:rPr>
              <a:t># Create BMI categories</a:t>
            </a:r>
          </a:p>
          <a:p>
            <a:r>
              <a:rPr lang="en-GB" sz="800" dirty="0" err="1">
                <a:solidFill>
                  <a:schemeClr val="bg1"/>
                </a:solidFill>
              </a:rPr>
              <a:t>diabetes_bmi</a:t>
            </a:r>
            <a:r>
              <a:rPr lang="en-GB" sz="800" dirty="0">
                <a:solidFill>
                  <a:schemeClr val="bg1"/>
                </a:solidFill>
              </a:rPr>
              <a:t>&lt;-</a:t>
            </a:r>
            <a:r>
              <a:rPr lang="en-GB" sz="800" dirty="0" err="1">
                <a:solidFill>
                  <a:schemeClr val="bg1"/>
                </a:solidFill>
              </a:rPr>
              <a:t>diabetes_clean</a:t>
            </a:r>
            <a:r>
              <a:rPr lang="en-GB" sz="800" dirty="0">
                <a:solidFill>
                  <a:schemeClr val="bg1"/>
                </a:solidFill>
              </a:rPr>
              <a:t>%&gt;%</a:t>
            </a:r>
          </a:p>
          <a:p>
            <a:r>
              <a:rPr lang="en-GB" sz="800" dirty="0">
                <a:solidFill>
                  <a:schemeClr val="bg1"/>
                </a:solidFill>
              </a:rPr>
              <a:t>  mutate(</a:t>
            </a:r>
          </a:p>
          <a:p>
            <a:r>
              <a:rPr lang="en-GB" sz="800" dirty="0">
                <a:solidFill>
                  <a:schemeClr val="bg1"/>
                </a:solidFill>
              </a:rPr>
              <a:t>    </a:t>
            </a:r>
            <a:r>
              <a:rPr lang="en-GB" sz="800" dirty="0" err="1">
                <a:solidFill>
                  <a:schemeClr val="bg1"/>
                </a:solidFill>
              </a:rPr>
              <a:t>BMI_Category</a:t>
            </a:r>
            <a:r>
              <a:rPr lang="en-GB" sz="800" dirty="0">
                <a:solidFill>
                  <a:schemeClr val="bg1"/>
                </a:solidFill>
              </a:rPr>
              <a:t> = </a:t>
            </a:r>
            <a:r>
              <a:rPr lang="en-GB" sz="800" dirty="0" err="1">
                <a:solidFill>
                  <a:schemeClr val="bg1"/>
                </a:solidFill>
              </a:rPr>
              <a:t>case_when</a:t>
            </a:r>
            <a:r>
              <a:rPr lang="en-GB" sz="800" dirty="0">
                <a:solidFill>
                  <a:schemeClr val="bg1"/>
                </a:solidFill>
              </a:rPr>
              <a:t>(</a:t>
            </a:r>
          </a:p>
          <a:p>
            <a:r>
              <a:rPr lang="en-GB" sz="800" dirty="0">
                <a:solidFill>
                  <a:schemeClr val="bg1"/>
                </a:solidFill>
              </a:rPr>
              <a:t>      BMI &lt; 18.5 ~ "Underweight",</a:t>
            </a:r>
          </a:p>
          <a:p>
            <a:r>
              <a:rPr lang="en-GB" sz="800" dirty="0">
                <a:solidFill>
                  <a:schemeClr val="bg1"/>
                </a:solidFill>
              </a:rPr>
              <a:t>      BMI &gt;= 18.5 &amp; BMI &lt; 25 ~ "Normal",</a:t>
            </a:r>
          </a:p>
          <a:p>
            <a:r>
              <a:rPr lang="en-GB" sz="800" dirty="0">
                <a:solidFill>
                  <a:schemeClr val="bg1"/>
                </a:solidFill>
              </a:rPr>
              <a:t>      BMI &gt;= 25 &amp; BMI &lt; 30 ~ "Overweight",</a:t>
            </a:r>
          </a:p>
          <a:p>
            <a:r>
              <a:rPr lang="en-GB" sz="800" dirty="0">
                <a:solidFill>
                  <a:schemeClr val="bg1"/>
                </a:solidFill>
              </a:rPr>
              <a:t>      BMI &gt;= 30 ~ "Obese"</a:t>
            </a:r>
          </a:p>
          <a:p>
            <a:r>
              <a:rPr lang="en-GB" sz="800" dirty="0">
                <a:solidFill>
                  <a:schemeClr val="bg1"/>
                </a:solidFill>
              </a:rPr>
              <a:t>    )</a:t>
            </a:r>
          </a:p>
          <a:p>
            <a:r>
              <a:rPr lang="en-GB" sz="800" dirty="0">
                <a:solidFill>
                  <a:schemeClr val="bg1"/>
                </a:solidFill>
              </a:rPr>
              <a:t>  )</a:t>
            </a:r>
          </a:p>
          <a:p>
            <a:r>
              <a:rPr lang="en-GB" sz="800" dirty="0">
                <a:solidFill>
                  <a:schemeClr val="bg1"/>
                </a:solidFill>
              </a:rPr>
              <a:t># Calculate rate by BMI</a:t>
            </a:r>
          </a:p>
          <a:p>
            <a:endParaRPr lang="en-GB" sz="800" dirty="0">
              <a:solidFill>
                <a:schemeClr val="bg1"/>
              </a:solidFill>
            </a:endParaRPr>
          </a:p>
        </p:txBody>
      </p:sp>
      <p:sp>
        <p:nvSpPr>
          <p:cNvPr id="4" name="TextBox 3">
            <a:extLst>
              <a:ext uri="{FF2B5EF4-FFF2-40B4-BE49-F238E27FC236}">
                <a16:creationId xmlns:a16="http://schemas.microsoft.com/office/drawing/2014/main" id="{703DA2DB-7490-EA31-B5CA-058C091B1AA3}"/>
              </a:ext>
            </a:extLst>
          </p:cNvPr>
          <p:cNvSpPr txBox="1"/>
          <p:nvPr/>
        </p:nvSpPr>
        <p:spPr>
          <a:xfrm>
            <a:off x="4027251" y="194553"/>
            <a:ext cx="4713150" cy="6494085"/>
          </a:xfrm>
          <a:prstGeom prst="rect">
            <a:avLst/>
          </a:prstGeom>
          <a:noFill/>
        </p:spPr>
        <p:txBody>
          <a:bodyPr wrap="none" rtlCol="0">
            <a:spAutoFit/>
          </a:bodyPr>
          <a:lstStyle/>
          <a:p>
            <a:r>
              <a:rPr lang="en-GB" sz="800" dirty="0" err="1">
                <a:solidFill>
                  <a:schemeClr val="bg1"/>
                </a:solidFill>
              </a:rPr>
              <a:t>diabetes_rate_bmi</a:t>
            </a:r>
            <a:r>
              <a:rPr lang="en-GB" sz="800" dirty="0">
                <a:solidFill>
                  <a:schemeClr val="bg1"/>
                </a:solidFill>
              </a:rPr>
              <a:t> &lt;- </a:t>
            </a:r>
            <a:r>
              <a:rPr lang="en-GB" sz="800" dirty="0" err="1">
                <a:solidFill>
                  <a:schemeClr val="bg1"/>
                </a:solidFill>
              </a:rPr>
              <a:t>diabetes_bmi</a:t>
            </a:r>
            <a:r>
              <a:rPr lang="en-GB" sz="800" dirty="0">
                <a:solidFill>
                  <a:schemeClr val="bg1"/>
                </a:solidFill>
              </a:rPr>
              <a:t> %&gt;%</a:t>
            </a:r>
          </a:p>
          <a:p>
            <a:r>
              <a:rPr lang="en-GB" sz="800" dirty="0">
                <a:solidFill>
                  <a:schemeClr val="bg1"/>
                </a:solidFill>
              </a:rPr>
              <a:t>  </a:t>
            </a:r>
            <a:r>
              <a:rPr lang="en-GB" sz="800" dirty="0" err="1">
                <a:solidFill>
                  <a:schemeClr val="bg1"/>
                </a:solidFill>
              </a:rPr>
              <a:t>group_by</a:t>
            </a:r>
            <a:r>
              <a:rPr lang="en-GB" sz="800" dirty="0">
                <a:solidFill>
                  <a:schemeClr val="bg1"/>
                </a:solidFill>
              </a:rPr>
              <a:t>(</a:t>
            </a:r>
            <a:r>
              <a:rPr lang="en-GB" sz="800" dirty="0" err="1">
                <a:solidFill>
                  <a:schemeClr val="bg1"/>
                </a:solidFill>
              </a:rPr>
              <a:t>BMI_Category</a:t>
            </a:r>
            <a:r>
              <a:rPr lang="en-GB" sz="800" dirty="0">
                <a:solidFill>
                  <a:schemeClr val="bg1"/>
                </a:solidFill>
              </a:rPr>
              <a:t>) %&gt;%</a:t>
            </a:r>
          </a:p>
          <a:p>
            <a:r>
              <a:rPr lang="en-GB" sz="800" dirty="0">
                <a:solidFill>
                  <a:schemeClr val="bg1"/>
                </a:solidFill>
              </a:rPr>
              <a:t>  summarise(</a:t>
            </a:r>
          </a:p>
          <a:p>
            <a:r>
              <a:rPr lang="en-GB" sz="800" dirty="0">
                <a:solidFill>
                  <a:schemeClr val="bg1"/>
                </a:solidFill>
              </a:rPr>
              <a:t>    Total = n(),</a:t>
            </a:r>
          </a:p>
          <a:p>
            <a:r>
              <a:rPr lang="en-GB" sz="800" dirty="0">
                <a:solidFill>
                  <a:schemeClr val="bg1"/>
                </a:solidFill>
              </a:rPr>
              <a:t>    Diabetic = sum(Outcome == 1, </a:t>
            </a:r>
            <a:r>
              <a:rPr lang="en-GB" sz="800" dirty="0" err="1">
                <a:solidFill>
                  <a:schemeClr val="bg1"/>
                </a:solidFill>
              </a:rPr>
              <a:t>na.rm</a:t>
            </a:r>
            <a:r>
              <a:rPr lang="en-GB" sz="800" dirty="0">
                <a:solidFill>
                  <a:schemeClr val="bg1"/>
                </a:solidFill>
              </a:rPr>
              <a:t> = TRUE),</a:t>
            </a:r>
          </a:p>
          <a:p>
            <a:r>
              <a:rPr lang="en-GB" sz="800" dirty="0">
                <a:solidFill>
                  <a:schemeClr val="bg1"/>
                </a:solidFill>
              </a:rPr>
              <a:t>    </a:t>
            </a:r>
            <a:r>
              <a:rPr lang="en-GB" sz="800" dirty="0" err="1">
                <a:solidFill>
                  <a:schemeClr val="bg1"/>
                </a:solidFill>
              </a:rPr>
              <a:t>DiabetesRate</a:t>
            </a:r>
            <a:r>
              <a:rPr lang="en-GB" sz="800" dirty="0">
                <a:solidFill>
                  <a:schemeClr val="bg1"/>
                </a:solidFill>
              </a:rPr>
              <a:t> = (Diabetic / Total) * 100</a:t>
            </a:r>
          </a:p>
          <a:p>
            <a:r>
              <a:rPr lang="en-GB" sz="800" dirty="0">
                <a:solidFill>
                  <a:schemeClr val="bg1"/>
                </a:solidFill>
              </a:rPr>
              <a:t>  ) %&gt;%</a:t>
            </a:r>
          </a:p>
          <a:p>
            <a:r>
              <a:rPr lang="en-GB" sz="800" dirty="0">
                <a:solidFill>
                  <a:schemeClr val="bg1"/>
                </a:solidFill>
              </a:rPr>
              <a:t>  arrange(</a:t>
            </a:r>
            <a:r>
              <a:rPr lang="en-GB" sz="800" dirty="0" err="1">
                <a:solidFill>
                  <a:schemeClr val="bg1"/>
                </a:solidFill>
              </a:rPr>
              <a:t>BMI_Category</a:t>
            </a:r>
            <a:r>
              <a:rPr lang="en-GB" sz="800" dirty="0">
                <a:solidFill>
                  <a:schemeClr val="bg1"/>
                </a:solidFill>
              </a:rPr>
              <a:t>)</a:t>
            </a:r>
          </a:p>
          <a:p>
            <a:r>
              <a:rPr lang="en-GB" sz="800" dirty="0">
                <a:solidFill>
                  <a:schemeClr val="bg1"/>
                </a:solidFill>
              </a:rPr>
              <a:t>show(</a:t>
            </a:r>
            <a:r>
              <a:rPr lang="en-GB" sz="800" dirty="0" err="1">
                <a:solidFill>
                  <a:schemeClr val="bg1"/>
                </a:solidFill>
              </a:rPr>
              <a:t>diabetes_rate_bmi</a:t>
            </a:r>
            <a:r>
              <a:rPr lang="en-GB" sz="800" dirty="0">
                <a:solidFill>
                  <a:schemeClr val="bg1"/>
                </a:solidFill>
              </a:rPr>
              <a:t>)</a:t>
            </a:r>
          </a:p>
          <a:p>
            <a:r>
              <a:rPr lang="en-GB" sz="800" dirty="0">
                <a:solidFill>
                  <a:schemeClr val="bg1"/>
                </a:solidFill>
              </a:rPr>
              <a:t> </a:t>
            </a:r>
          </a:p>
          <a:p>
            <a:r>
              <a:rPr lang="en-GB" sz="800" dirty="0">
                <a:solidFill>
                  <a:schemeClr val="bg1"/>
                </a:solidFill>
              </a:rPr>
              <a:t># Create categories for no. pregnancies</a:t>
            </a:r>
          </a:p>
          <a:p>
            <a:r>
              <a:rPr lang="en-GB" sz="800" dirty="0" err="1">
                <a:solidFill>
                  <a:schemeClr val="bg1"/>
                </a:solidFill>
              </a:rPr>
              <a:t>diabetes_preg</a:t>
            </a:r>
            <a:r>
              <a:rPr lang="en-GB" sz="800" dirty="0">
                <a:solidFill>
                  <a:schemeClr val="bg1"/>
                </a:solidFill>
              </a:rPr>
              <a:t> &lt;- </a:t>
            </a:r>
            <a:r>
              <a:rPr lang="en-GB" sz="800" dirty="0" err="1">
                <a:solidFill>
                  <a:schemeClr val="bg1"/>
                </a:solidFill>
              </a:rPr>
              <a:t>diabetes_clean</a:t>
            </a:r>
            <a:r>
              <a:rPr lang="en-GB" sz="800" dirty="0">
                <a:solidFill>
                  <a:schemeClr val="bg1"/>
                </a:solidFill>
              </a:rPr>
              <a:t> %&gt;%</a:t>
            </a:r>
          </a:p>
          <a:p>
            <a:r>
              <a:rPr lang="en-GB" sz="800" dirty="0">
                <a:solidFill>
                  <a:schemeClr val="bg1"/>
                </a:solidFill>
              </a:rPr>
              <a:t>  mutate(</a:t>
            </a:r>
          </a:p>
          <a:p>
            <a:r>
              <a:rPr lang="en-GB" sz="800" dirty="0">
                <a:solidFill>
                  <a:schemeClr val="bg1"/>
                </a:solidFill>
              </a:rPr>
              <a:t>    </a:t>
            </a:r>
            <a:r>
              <a:rPr lang="en-GB" sz="800" dirty="0" err="1">
                <a:solidFill>
                  <a:schemeClr val="bg1"/>
                </a:solidFill>
              </a:rPr>
              <a:t>PregGroup</a:t>
            </a:r>
            <a:r>
              <a:rPr lang="en-GB" sz="800" dirty="0">
                <a:solidFill>
                  <a:schemeClr val="bg1"/>
                </a:solidFill>
              </a:rPr>
              <a:t> = </a:t>
            </a:r>
            <a:r>
              <a:rPr lang="en-GB" sz="800" dirty="0" err="1">
                <a:solidFill>
                  <a:schemeClr val="bg1"/>
                </a:solidFill>
              </a:rPr>
              <a:t>case_when</a:t>
            </a:r>
            <a:r>
              <a:rPr lang="en-GB" sz="800" dirty="0">
                <a:solidFill>
                  <a:schemeClr val="bg1"/>
                </a:solidFill>
              </a:rPr>
              <a:t>(</a:t>
            </a:r>
          </a:p>
          <a:p>
            <a:r>
              <a:rPr lang="en-GB" sz="800" dirty="0">
                <a:solidFill>
                  <a:schemeClr val="bg1"/>
                </a:solidFill>
              </a:rPr>
              <a:t>      Pregnancies == 0 ~ "0",</a:t>
            </a:r>
          </a:p>
          <a:p>
            <a:r>
              <a:rPr lang="en-GB" sz="800" dirty="0">
                <a:solidFill>
                  <a:schemeClr val="bg1"/>
                </a:solidFill>
              </a:rPr>
              <a:t>      Pregnancies &gt;= 1 &amp; Pregnancies &lt;= 2 ~ "1-2",</a:t>
            </a:r>
          </a:p>
          <a:p>
            <a:r>
              <a:rPr lang="en-GB" sz="800" dirty="0">
                <a:solidFill>
                  <a:schemeClr val="bg1"/>
                </a:solidFill>
              </a:rPr>
              <a:t>      Pregnancies &gt;= 3 &amp; Pregnancies &lt;= 4 ~ "3-4",</a:t>
            </a:r>
          </a:p>
          <a:p>
            <a:r>
              <a:rPr lang="en-GB" sz="800" dirty="0">
                <a:solidFill>
                  <a:schemeClr val="bg1"/>
                </a:solidFill>
              </a:rPr>
              <a:t>      Pregnancies &gt;= 5 ~ "5+"</a:t>
            </a:r>
          </a:p>
          <a:p>
            <a:r>
              <a:rPr lang="en-GB" sz="800" dirty="0">
                <a:solidFill>
                  <a:schemeClr val="bg1"/>
                </a:solidFill>
              </a:rPr>
              <a:t>    )</a:t>
            </a:r>
          </a:p>
          <a:p>
            <a:r>
              <a:rPr lang="en-GB" sz="800" dirty="0">
                <a:solidFill>
                  <a:schemeClr val="bg1"/>
                </a:solidFill>
              </a:rPr>
              <a:t>  )</a:t>
            </a:r>
          </a:p>
          <a:p>
            <a:r>
              <a:rPr lang="en-GB" sz="800" dirty="0">
                <a:solidFill>
                  <a:schemeClr val="bg1"/>
                </a:solidFill>
              </a:rPr>
              <a:t># Calculate rate by no. pregnancies</a:t>
            </a:r>
          </a:p>
          <a:p>
            <a:r>
              <a:rPr lang="en-GB" sz="800" dirty="0" err="1">
                <a:solidFill>
                  <a:schemeClr val="bg1"/>
                </a:solidFill>
              </a:rPr>
              <a:t>diabetes_rate_preg</a:t>
            </a:r>
            <a:r>
              <a:rPr lang="en-GB" sz="800" dirty="0">
                <a:solidFill>
                  <a:schemeClr val="bg1"/>
                </a:solidFill>
              </a:rPr>
              <a:t> &lt;- </a:t>
            </a:r>
            <a:r>
              <a:rPr lang="en-GB" sz="800" dirty="0" err="1">
                <a:solidFill>
                  <a:schemeClr val="bg1"/>
                </a:solidFill>
              </a:rPr>
              <a:t>diabetes_preg</a:t>
            </a:r>
            <a:r>
              <a:rPr lang="en-GB" sz="800" dirty="0">
                <a:solidFill>
                  <a:schemeClr val="bg1"/>
                </a:solidFill>
              </a:rPr>
              <a:t> %&gt;%</a:t>
            </a:r>
          </a:p>
          <a:p>
            <a:r>
              <a:rPr lang="en-GB" sz="800" dirty="0">
                <a:solidFill>
                  <a:schemeClr val="bg1"/>
                </a:solidFill>
              </a:rPr>
              <a:t>  </a:t>
            </a:r>
            <a:r>
              <a:rPr lang="en-GB" sz="800" dirty="0" err="1">
                <a:solidFill>
                  <a:schemeClr val="bg1"/>
                </a:solidFill>
              </a:rPr>
              <a:t>group_by</a:t>
            </a:r>
            <a:r>
              <a:rPr lang="en-GB" sz="800" dirty="0">
                <a:solidFill>
                  <a:schemeClr val="bg1"/>
                </a:solidFill>
              </a:rPr>
              <a:t>(</a:t>
            </a:r>
            <a:r>
              <a:rPr lang="en-GB" sz="800" dirty="0" err="1">
                <a:solidFill>
                  <a:schemeClr val="bg1"/>
                </a:solidFill>
              </a:rPr>
              <a:t>PregGroup</a:t>
            </a:r>
            <a:r>
              <a:rPr lang="en-GB" sz="800" dirty="0">
                <a:solidFill>
                  <a:schemeClr val="bg1"/>
                </a:solidFill>
              </a:rPr>
              <a:t>) %&gt;%</a:t>
            </a:r>
          </a:p>
          <a:p>
            <a:r>
              <a:rPr lang="en-GB" sz="800" dirty="0">
                <a:solidFill>
                  <a:schemeClr val="bg1"/>
                </a:solidFill>
              </a:rPr>
              <a:t>  summarise(</a:t>
            </a:r>
          </a:p>
          <a:p>
            <a:r>
              <a:rPr lang="en-GB" sz="800" dirty="0">
                <a:solidFill>
                  <a:schemeClr val="bg1"/>
                </a:solidFill>
              </a:rPr>
              <a:t>    Total = n(),</a:t>
            </a:r>
          </a:p>
          <a:p>
            <a:r>
              <a:rPr lang="en-GB" sz="800" dirty="0">
                <a:solidFill>
                  <a:schemeClr val="bg1"/>
                </a:solidFill>
              </a:rPr>
              <a:t>    Diabetic = sum(Outcome == 1, </a:t>
            </a:r>
            <a:r>
              <a:rPr lang="en-GB" sz="800" dirty="0" err="1">
                <a:solidFill>
                  <a:schemeClr val="bg1"/>
                </a:solidFill>
              </a:rPr>
              <a:t>na.rm</a:t>
            </a:r>
            <a:r>
              <a:rPr lang="en-GB" sz="800" dirty="0">
                <a:solidFill>
                  <a:schemeClr val="bg1"/>
                </a:solidFill>
              </a:rPr>
              <a:t> = TRUE),</a:t>
            </a:r>
          </a:p>
          <a:p>
            <a:r>
              <a:rPr lang="en-GB" sz="800" dirty="0">
                <a:solidFill>
                  <a:schemeClr val="bg1"/>
                </a:solidFill>
              </a:rPr>
              <a:t>    </a:t>
            </a:r>
            <a:r>
              <a:rPr lang="en-GB" sz="800" dirty="0" err="1">
                <a:solidFill>
                  <a:schemeClr val="bg1"/>
                </a:solidFill>
              </a:rPr>
              <a:t>DiabetesRate</a:t>
            </a:r>
            <a:r>
              <a:rPr lang="en-GB" sz="800" dirty="0">
                <a:solidFill>
                  <a:schemeClr val="bg1"/>
                </a:solidFill>
              </a:rPr>
              <a:t> = (Diabetic / Total) * 100</a:t>
            </a:r>
          </a:p>
          <a:p>
            <a:r>
              <a:rPr lang="en-GB" sz="800" dirty="0">
                <a:solidFill>
                  <a:schemeClr val="bg1"/>
                </a:solidFill>
              </a:rPr>
              <a:t>  ) %&gt;%</a:t>
            </a:r>
          </a:p>
          <a:p>
            <a:r>
              <a:rPr lang="en-GB" sz="800" dirty="0">
                <a:solidFill>
                  <a:schemeClr val="bg1"/>
                </a:solidFill>
              </a:rPr>
              <a:t>  arrange(</a:t>
            </a:r>
            <a:r>
              <a:rPr lang="en-GB" sz="800" dirty="0" err="1">
                <a:solidFill>
                  <a:schemeClr val="bg1"/>
                </a:solidFill>
              </a:rPr>
              <a:t>PregGroup</a:t>
            </a:r>
            <a:r>
              <a:rPr lang="en-GB" sz="800" dirty="0">
                <a:solidFill>
                  <a:schemeClr val="bg1"/>
                </a:solidFill>
              </a:rPr>
              <a:t>)</a:t>
            </a:r>
          </a:p>
          <a:p>
            <a:r>
              <a:rPr lang="en-GB" sz="800" dirty="0">
                <a:solidFill>
                  <a:schemeClr val="bg1"/>
                </a:solidFill>
              </a:rPr>
              <a:t>show(</a:t>
            </a:r>
            <a:r>
              <a:rPr lang="en-GB" sz="800" dirty="0" err="1">
                <a:solidFill>
                  <a:schemeClr val="bg1"/>
                </a:solidFill>
              </a:rPr>
              <a:t>diabetes_rate_preg</a:t>
            </a:r>
            <a:r>
              <a:rPr lang="en-GB" sz="800" dirty="0">
                <a:solidFill>
                  <a:schemeClr val="bg1"/>
                </a:solidFill>
              </a:rPr>
              <a:t>)</a:t>
            </a:r>
          </a:p>
          <a:p>
            <a:r>
              <a:rPr lang="en-GB" sz="800" dirty="0">
                <a:solidFill>
                  <a:schemeClr val="bg1"/>
                </a:solidFill>
              </a:rPr>
              <a:t> </a:t>
            </a:r>
          </a:p>
          <a:p>
            <a:r>
              <a:rPr lang="en-GB" sz="800" dirty="0">
                <a:solidFill>
                  <a:schemeClr val="bg1"/>
                </a:solidFill>
              </a:rPr>
              <a:t># Determine whether significant difference exists betw. glucose levels &amp; diabetes </a:t>
            </a:r>
            <a:r>
              <a:rPr lang="en-GB" sz="800" dirty="0" err="1">
                <a:solidFill>
                  <a:schemeClr val="bg1"/>
                </a:solidFill>
              </a:rPr>
              <a:t>diagnosus</a:t>
            </a:r>
            <a:endParaRPr lang="en-GB" sz="800" dirty="0">
              <a:solidFill>
                <a:schemeClr val="bg1"/>
              </a:solidFill>
            </a:endParaRPr>
          </a:p>
          <a:p>
            <a:r>
              <a:rPr lang="en-GB" sz="800" dirty="0">
                <a:solidFill>
                  <a:schemeClr val="bg1"/>
                </a:solidFill>
              </a:rPr>
              <a:t># # Determine normality for continuous variable (glucose)</a:t>
            </a:r>
          </a:p>
          <a:p>
            <a:r>
              <a:rPr lang="en-GB" sz="800" dirty="0" err="1">
                <a:solidFill>
                  <a:schemeClr val="bg1"/>
                </a:solidFill>
              </a:rPr>
              <a:t>glucose_no_diabetes</a:t>
            </a:r>
            <a:r>
              <a:rPr lang="en-GB" sz="800" dirty="0">
                <a:solidFill>
                  <a:schemeClr val="bg1"/>
                </a:solidFill>
              </a:rPr>
              <a:t>&lt;-</a:t>
            </a:r>
            <a:r>
              <a:rPr lang="en-GB" sz="800" dirty="0" err="1">
                <a:solidFill>
                  <a:schemeClr val="bg1"/>
                </a:solidFill>
              </a:rPr>
              <a:t>diabetes_clean$Glucose</a:t>
            </a:r>
            <a:r>
              <a:rPr lang="en-GB" sz="800" dirty="0">
                <a:solidFill>
                  <a:schemeClr val="bg1"/>
                </a:solidFill>
              </a:rPr>
              <a:t>[</a:t>
            </a:r>
            <a:r>
              <a:rPr lang="en-GB" sz="800" dirty="0" err="1">
                <a:solidFill>
                  <a:schemeClr val="bg1"/>
                </a:solidFill>
              </a:rPr>
              <a:t>diabetes_clean$Outcome</a:t>
            </a:r>
            <a:r>
              <a:rPr lang="en-GB" sz="800" dirty="0">
                <a:solidFill>
                  <a:schemeClr val="bg1"/>
                </a:solidFill>
              </a:rPr>
              <a:t>==0]</a:t>
            </a:r>
          </a:p>
          <a:p>
            <a:r>
              <a:rPr lang="en-GB" sz="800" dirty="0" err="1">
                <a:solidFill>
                  <a:schemeClr val="bg1"/>
                </a:solidFill>
              </a:rPr>
              <a:t>glucose_diabetes</a:t>
            </a:r>
            <a:r>
              <a:rPr lang="en-GB" sz="800" dirty="0">
                <a:solidFill>
                  <a:schemeClr val="bg1"/>
                </a:solidFill>
              </a:rPr>
              <a:t>&lt;-</a:t>
            </a:r>
            <a:r>
              <a:rPr lang="en-GB" sz="800" dirty="0" err="1">
                <a:solidFill>
                  <a:schemeClr val="bg1"/>
                </a:solidFill>
              </a:rPr>
              <a:t>diabetes_clean$Glucose</a:t>
            </a:r>
            <a:r>
              <a:rPr lang="en-GB" sz="800" dirty="0">
                <a:solidFill>
                  <a:schemeClr val="bg1"/>
                </a:solidFill>
              </a:rPr>
              <a:t>[</a:t>
            </a:r>
            <a:r>
              <a:rPr lang="en-GB" sz="800" dirty="0" err="1">
                <a:solidFill>
                  <a:schemeClr val="bg1"/>
                </a:solidFill>
              </a:rPr>
              <a:t>diabetes_clean$Outcome</a:t>
            </a:r>
            <a:r>
              <a:rPr lang="en-GB" sz="800" dirty="0">
                <a:solidFill>
                  <a:schemeClr val="bg1"/>
                </a:solidFill>
              </a:rPr>
              <a:t>==1]</a:t>
            </a:r>
          </a:p>
          <a:p>
            <a:r>
              <a:rPr lang="en-GB" sz="800" dirty="0" err="1">
                <a:solidFill>
                  <a:schemeClr val="bg1"/>
                </a:solidFill>
              </a:rPr>
              <a:t>shapiro.test</a:t>
            </a:r>
            <a:r>
              <a:rPr lang="en-GB" sz="800" dirty="0">
                <a:solidFill>
                  <a:schemeClr val="bg1"/>
                </a:solidFill>
              </a:rPr>
              <a:t>(</a:t>
            </a:r>
            <a:r>
              <a:rPr lang="en-GB" sz="800" dirty="0" err="1">
                <a:solidFill>
                  <a:schemeClr val="bg1"/>
                </a:solidFill>
              </a:rPr>
              <a:t>glucose_no_diabetes</a:t>
            </a:r>
            <a:r>
              <a:rPr lang="en-GB" sz="800" dirty="0">
                <a:solidFill>
                  <a:schemeClr val="bg1"/>
                </a:solidFill>
              </a:rPr>
              <a:t>)</a:t>
            </a:r>
          </a:p>
          <a:p>
            <a:r>
              <a:rPr lang="en-GB" sz="800" dirty="0" err="1">
                <a:solidFill>
                  <a:schemeClr val="bg1"/>
                </a:solidFill>
              </a:rPr>
              <a:t>shapiro.test</a:t>
            </a:r>
            <a:r>
              <a:rPr lang="en-GB" sz="800" dirty="0">
                <a:solidFill>
                  <a:schemeClr val="bg1"/>
                </a:solidFill>
              </a:rPr>
              <a:t>(</a:t>
            </a:r>
            <a:r>
              <a:rPr lang="en-GB" sz="800" dirty="0" err="1">
                <a:solidFill>
                  <a:schemeClr val="bg1"/>
                </a:solidFill>
              </a:rPr>
              <a:t>glucose_diabetes</a:t>
            </a:r>
            <a:r>
              <a:rPr lang="en-GB" sz="800" dirty="0">
                <a:solidFill>
                  <a:schemeClr val="bg1"/>
                </a:solidFill>
              </a:rPr>
              <a:t>)</a:t>
            </a:r>
          </a:p>
          <a:p>
            <a:r>
              <a:rPr lang="en-GB" sz="800" dirty="0">
                <a:solidFill>
                  <a:schemeClr val="bg1"/>
                </a:solidFill>
              </a:rPr>
              <a:t> </a:t>
            </a:r>
          </a:p>
          <a:p>
            <a:r>
              <a:rPr lang="en-GB" sz="800" dirty="0">
                <a:solidFill>
                  <a:schemeClr val="bg1"/>
                </a:solidFill>
              </a:rPr>
              <a:t># Histogram to show distribution</a:t>
            </a:r>
          </a:p>
          <a:p>
            <a:r>
              <a:rPr lang="en-GB" sz="800" dirty="0" err="1">
                <a:solidFill>
                  <a:schemeClr val="bg1"/>
                </a:solidFill>
              </a:rPr>
              <a:t>ggplot</a:t>
            </a:r>
            <a:r>
              <a:rPr lang="en-GB" sz="800" dirty="0">
                <a:solidFill>
                  <a:schemeClr val="bg1"/>
                </a:solidFill>
              </a:rPr>
              <a:t>(</a:t>
            </a:r>
            <a:r>
              <a:rPr lang="en-GB" sz="800" dirty="0" err="1">
                <a:solidFill>
                  <a:schemeClr val="bg1"/>
                </a:solidFill>
              </a:rPr>
              <a:t>diabetes_clean</a:t>
            </a:r>
            <a:r>
              <a:rPr lang="en-GB" sz="800" dirty="0">
                <a:solidFill>
                  <a:schemeClr val="bg1"/>
                </a:solidFill>
              </a:rPr>
              <a:t>, </a:t>
            </a:r>
            <a:r>
              <a:rPr lang="en-GB" sz="800" dirty="0" err="1">
                <a:solidFill>
                  <a:schemeClr val="bg1"/>
                </a:solidFill>
              </a:rPr>
              <a:t>aes</a:t>
            </a:r>
            <a:r>
              <a:rPr lang="en-GB" sz="800" dirty="0">
                <a:solidFill>
                  <a:schemeClr val="bg1"/>
                </a:solidFill>
              </a:rPr>
              <a:t>(x = Glucose, fill = </a:t>
            </a:r>
            <a:r>
              <a:rPr lang="en-GB" sz="800" dirty="0" err="1">
                <a:solidFill>
                  <a:schemeClr val="bg1"/>
                </a:solidFill>
              </a:rPr>
              <a:t>as.factor</a:t>
            </a:r>
            <a:r>
              <a:rPr lang="en-GB" sz="800" dirty="0">
                <a:solidFill>
                  <a:schemeClr val="bg1"/>
                </a:solidFill>
              </a:rPr>
              <a:t>(Outcome))) +</a:t>
            </a:r>
          </a:p>
          <a:p>
            <a:r>
              <a:rPr lang="en-GB" sz="800" dirty="0">
                <a:solidFill>
                  <a:schemeClr val="bg1"/>
                </a:solidFill>
              </a:rPr>
              <a:t>  </a:t>
            </a:r>
            <a:r>
              <a:rPr lang="en-GB" sz="800" dirty="0" err="1">
                <a:solidFill>
                  <a:schemeClr val="bg1"/>
                </a:solidFill>
              </a:rPr>
              <a:t>geom_histogram</a:t>
            </a:r>
            <a:r>
              <a:rPr lang="en-GB" sz="800" dirty="0">
                <a:solidFill>
                  <a:schemeClr val="bg1"/>
                </a:solidFill>
              </a:rPr>
              <a:t>(position = "identity", alpha = 0.5, bins = 30) +</a:t>
            </a:r>
          </a:p>
          <a:p>
            <a:r>
              <a:rPr lang="en-GB" sz="800" dirty="0">
                <a:solidFill>
                  <a:schemeClr val="bg1"/>
                </a:solidFill>
              </a:rPr>
              <a:t>  labs(title = "Distribution of Glucose by Diabetes Status",</a:t>
            </a:r>
          </a:p>
          <a:p>
            <a:r>
              <a:rPr lang="en-GB" sz="800" dirty="0">
                <a:solidFill>
                  <a:schemeClr val="bg1"/>
                </a:solidFill>
              </a:rPr>
              <a:t>       x = "Glucose Level", fill = "Diabetes (0=No, 1=Yes)") +</a:t>
            </a:r>
          </a:p>
          <a:p>
            <a:r>
              <a:rPr lang="en-GB" sz="800" dirty="0">
                <a:solidFill>
                  <a:schemeClr val="bg1"/>
                </a:solidFill>
              </a:rPr>
              <a:t>  </a:t>
            </a:r>
            <a:r>
              <a:rPr lang="en-GB" sz="800" dirty="0" err="1">
                <a:solidFill>
                  <a:schemeClr val="bg1"/>
                </a:solidFill>
              </a:rPr>
              <a:t>theme_minimal</a:t>
            </a:r>
            <a:r>
              <a:rPr lang="en-GB" sz="800" dirty="0">
                <a:solidFill>
                  <a:schemeClr val="bg1"/>
                </a:solidFill>
              </a:rPr>
              <a:t>()</a:t>
            </a:r>
          </a:p>
          <a:p>
            <a:r>
              <a:rPr lang="en-GB" sz="800" dirty="0">
                <a:solidFill>
                  <a:schemeClr val="bg1"/>
                </a:solidFill>
              </a:rPr>
              <a:t> </a:t>
            </a:r>
          </a:p>
          <a:p>
            <a:r>
              <a:rPr lang="en-GB" sz="800" dirty="0">
                <a:solidFill>
                  <a:schemeClr val="bg1"/>
                </a:solidFill>
              </a:rPr>
              <a:t># Conduct t-test</a:t>
            </a:r>
          </a:p>
          <a:p>
            <a:r>
              <a:rPr lang="en-GB" sz="800" dirty="0" err="1">
                <a:solidFill>
                  <a:schemeClr val="bg1"/>
                </a:solidFill>
              </a:rPr>
              <a:t>t_test_glucose</a:t>
            </a:r>
            <a:r>
              <a:rPr lang="en-GB" sz="800" dirty="0">
                <a:solidFill>
                  <a:schemeClr val="bg1"/>
                </a:solidFill>
              </a:rPr>
              <a:t>&lt;-</a:t>
            </a:r>
            <a:r>
              <a:rPr lang="en-GB" sz="800" dirty="0" err="1">
                <a:solidFill>
                  <a:schemeClr val="bg1"/>
                </a:solidFill>
              </a:rPr>
              <a:t>t.test</a:t>
            </a:r>
            <a:r>
              <a:rPr lang="en-GB" sz="800" dirty="0">
                <a:solidFill>
                  <a:schemeClr val="bg1"/>
                </a:solidFill>
              </a:rPr>
              <a:t>(</a:t>
            </a:r>
            <a:r>
              <a:rPr lang="en-GB" sz="800" dirty="0" err="1">
                <a:solidFill>
                  <a:schemeClr val="bg1"/>
                </a:solidFill>
              </a:rPr>
              <a:t>Glucose~Outcome,data</a:t>
            </a:r>
            <a:r>
              <a:rPr lang="en-GB" sz="800" dirty="0">
                <a:solidFill>
                  <a:schemeClr val="bg1"/>
                </a:solidFill>
              </a:rPr>
              <a:t>=</a:t>
            </a:r>
            <a:r>
              <a:rPr lang="en-GB" sz="800" dirty="0" err="1">
                <a:solidFill>
                  <a:schemeClr val="bg1"/>
                </a:solidFill>
              </a:rPr>
              <a:t>diabetes_clean</a:t>
            </a:r>
            <a:r>
              <a:rPr lang="en-GB" sz="800" dirty="0">
                <a:solidFill>
                  <a:schemeClr val="bg1"/>
                </a:solidFill>
              </a:rPr>
              <a:t>)</a:t>
            </a:r>
          </a:p>
          <a:p>
            <a:r>
              <a:rPr lang="en-GB" sz="800" dirty="0">
                <a:solidFill>
                  <a:schemeClr val="bg1"/>
                </a:solidFill>
              </a:rPr>
              <a:t>show(</a:t>
            </a:r>
            <a:r>
              <a:rPr lang="en-GB" sz="800" dirty="0" err="1">
                <a:solidFill>
                  <a:schemeClr val="bg1"/>
                </a:solidFill>
              </a:rPr>
              <a:t>t_test_glucose</a:t>
            </a:r>
            <a:r>
              <a:rPr lang="en-GB" sz="800" dirty="0">
                <a:solidFill>
                  <a:schemeClr val="bg1"/>
                </a:solidFill>
              </a:rPr>
              <a:t>)</a:t>
            </a:r>
          </a:p>
          <a:p>
            <a:r>
              <a:rPr lang="en-GB" sz="800" dirty="0">
                <a:solidFill>
                  <a:schemeClr val="bg1"/>
                </a:solidFill>
              </a:rPr>
              <a:t> </a:t>
            </a:r>
          </a:p>
          <a:p>
            <a:r>
              <a:rPr lang="en-GB" sz="800" dirty="0">
                <a:solidFill>
                  <a:schemeClr val="bg1"/>
                </a:solidFill>
              </a:rPr>
              <a:t># Determine whether significant difference exists in no. pregnancies betw. diabetics &amp; non-diabetics</a:t>
            </a:r>
          </a:p>
          <a:p>
            <a:r>
              <a:rPr lang="en-GB" sz="800" dirty="0">
                <a:solidFill>
                  <a:schemeClr val="bg1"/>
                </a:solidFill>
              </a:rPr>
              <a:t># # Determine normality for continuous variable (no. pregnancies)</a:t>
            </a:r>
          </a:p>
          <a:p>
            <a:endParaRPr lang="en-GB" sz="800" dirty="0">
              <a:solidFill>
                <a:schemeClr val="bg1"/>
              </a:solidFill>
            </a:endParaRPr>
          </a:p>
        </p:txBody>
      </p:sp>
      <p:pic>
        <p:nvPicPr>
          <p:cNvPr id="6" name="Audio 5">
            <a:extLst>
              <a:ext uri="{FF2B5EF4-FFF2-40B4-BE49-F238E27FC236}">
                <a16:creationId xmlns:a16="http://schemas.microsoft.com/office/drawing/2014/main" id="{E4BA2596-F6F0-B88C-3366-D71F9BADE08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04859329"/>
      </p:ext>
    </p:extLst>
  </p:cSld>
  <p:clrMapOvr>
    <a:masterClrMapping/>
  </p:clrMapOvr>
  <mc:AlternateContent xmlns:mc="http://schemas.openxmlformats.org/markup-compatibility/2006">
    <mc:Choice xmlns:p14="http://schemas.microsoft.com/office/powerpoint/2010/main" Requires="p14">
      <p:transition spd="slow" p14:dur="2000" advTm="2624"/>
    </mc:Choice>
    <mc:Fallback>
      <p:transition spd="slow" advTm="26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883E06-8BEA-1DD3-D0D6-391C08880EBF}"/>
              </a:ext>
            </a:extLst>
          </p:cNvPr>
          <p:cNvSpPr>
            <a:spLocks noGrp="1"/>
          </p:cNvSpPr>
          <p:nvPr>
            <p:ph type="title"/>
          </p:nvPr>
        </p:nvSpPr>
        <p:spPr>
          <a:xfrm>
            <a:off x="741680" y="430482"/>
            <a:ext cx="10500989" cy="1327464"/>
          </a:xfrm>
        </p:spPr>
        <p:txBody>
          <a:bodyPr/>
          <a:lstStyle/>
          <a:p>
            <a:r>
              <a:rPr lang="en-US" dirty="0"/>
              <a:t>Introduction to diabetes</a:t>
            </a:r>
          </a:p>
        </p:txBody>
      </p:sp>
      <p:sp>
        <p:nvSpPr>
          <p:cNvPr id="4" name="Content Placeholder 3">
            <a:extLst>
              <a:ext uri="{FF2B5EF4-FFF2-40B4-BE49-F238E27FC236}">
                <a16:creationId xmlns:a16="http://schemas.microsoft.com/office/drawing/2014/main" id="{3770D91C-D5C0-248C-26D3-DE7C7C72E632}"/>
              </a:ext>
            </a:extLst>
          </p:cNvPr>
          <p:cNvSpPr>
            <a:spLocks noGrp="1"/>
          </p:cNvSpPr>
          <p:nvPr>
            <p:ph sz="quarter" idx="36"/>
          </p:nvPr>
        </p:nvSpPr>
        <p:spPr>
          <a:xfrm>
            <a:off x="741680" y="2465539"/>
            <a:ext cx="6442891" cy="3723753"/>
          </a:xfrm>
        </p:spPr>
        <p:txBody>
          <a:bodyPr/>
          <a:lstStyle/>
          <a:p>
            <a:pPr marL="285750" indent="-285750">
              <a:buFont typeface="Arial" panose="020B0604020202020204" pitchFamily="34" charset="0"/>
              <a:buChar char="•"/>
            </a:pPr>
            <a:r>
              <a:rPr lang="en-US" dirty="0"/>
              <a:t>Diabetes affects 590 million adults globally (International Diabetes Federation, 2025).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By 2050, it is projected that 853 million adults will be diagnosed with the condition </a:t>
            </a:r>
            <a:r>
              <a:rPr lang="en-GB" dirty="0"/>
              <a:t>(International Diabetes Federation, 2025)</a:t>
            </a:r>
            <a:r>
              <a:rPr lang="en-US" dirty="0"/>
              <a:t>.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Pima Indian population has one of the highest recorded rates of diabetes </a:t>
            </a:r>
            <a:r>
              <a:rPr lang="en-GB" dirty="0"/>
              <a:t>(Narayan </a:t>
            </a:r>
            <a:r>
              <a:rPr lang="en-GB" i="1" dirty="0"/>
              <a:t>et al.</a:t>
            </a:r>
            <a:r>
              <a:rPr lang="en-GB" dirty="0"/>
              <a:t>, 2021)</a:t>
            </a:r>
            <a:r>
              <a:rPr lang="en-US" dirty="0"/>
              <a:t> </a:t>
            </a:r>
          </a:p>
          <a:p>
            <a:pPr marL="285750" indent="-285750">
              <a:buFont typeface="Arial" panose="020B0604020202020204" pitchFamily="34" charset="0"/>
              <a:buChar char="•"/>
            </a:pPr>
            <a:endParaRPr lang="en-US" dirty="0"/>
          </a:p>
        </p:txBody>
      </p:sp>
      <p:sp>
        <p:nvSpPr>
          <p:cNvPr id="5" name="Slide Number Placeholder 4">
            <a:extLst>
              <a:ext uri="{FF2B5EF4-FFF2-40B4-BE49-F238E27FC236}">
                <a16:creationId xmlns:a16="http://schemas.microsoft.com/office/drawing/2014/main" id="{E87B8B6A-2B28-5C38-80E7-0EBE705FFBBF}"/>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3</a:t>
            </a:fld>
            <a:endParaRPr lang="en-US" dirty="0"/>
          </a:p>
        </p:txBody>
      </p:sp>
      <p:pic>
        <p:nvPicPr>
          <p:cNvPr id="9" name="Picture 8" descr="A blue device with a cord and buttons&#10;&#10;AI-generated content may be incorrect.">
            <a:extLst>
              <a:ext uri="{FF2B5EF4-FFF2-40B4-BE49-F238E27FC236}">
                <a16:creationId xmlns:a16="http://schemas.microsoft.com/office/drawing/2014/main" id="{C505B82E-CB9B-4410-A300-0DE954745705}"/>
              </a:ext>
            </a:extLst>
          </p:cNvPr>
          <p:cNvPicPr>
            <a:picLocks noChangeAspect="1"/>
          </p:cNvPicPr>
          <p:nvPr/>
        </p:nvPicPr>
        <p:blipFill>
          <a:blip r:embed="rId5"/>
          <a:srcRect l="13536" r="20051"/>
          <a:stretch>
            <a:fillRect/>
          </a:stretch>
        </p:blipFill>
        <p:spPr>
          <a:xfrm>
            <a:off x="8204502" y="2514900"/>
            <a:ext cx="2743200" cy="2753651"/>
          </a:xfrm>
          <a:prstGeom prst="rect">
            <a:avLst/>
          </a:prstGeom>
        </p:spPr>
      </p:pic>
      <p:sp>
        <p:nvSpPr>
          <p:cNvPr id="10" name="TextBox 9">
            <a:extLst>
              <a:ext uri="{FF2B5EF4-FFF2-40B4-BE49-F238E27FC236}">
                <a16:creationId xmlns:a16="http://schemas.microsoft.com/office/drawing/2014/main" id="{7184BEE1-3278-ED8C-ACDF-46008E9FEF91}"/>
              </a:ext>
            </a:extLst>
          </p:cNvPr>
          <p:cNvSpPr txBox="1"/>
          <p:nvPr/>
        </p:nvSpPr>
        <p:spPr>
          <a:xfrm>
            <a:off x="8729556" y="5378042"/>
            <a:ext cx="1693092" cy="369332"/>
          </a:xfrm>
          <a:prstGeom prst="rect">
            <a:avLst/>
          </a:prstGeom>
          <a:noFill/>
        </p:spPr>
        <p:txBody>
          <a:bodyPr wrap="none" rtlCol="0">
            <a:spAutoFit/>
          </a:bodyPr>
          <a:lstStyle/>
          <a:p>
            <a:r>
              <a:rPr lang="en-GB" dirty="0">
                <a:solidFill>
                  <a:schemeClr val="bg1"/>
                </a:solidFill>
              </a:rPr>
              <a:t>OpenAI (2025)</a:t>
            </a:r>
          </a:p>
        </p:txBody>
      </p:sp>
      <p:pic>
        <p:nvPicPr>
          <p:cNvPr id="12" name="Audio 11">
            <a:extLst>
              <a:ext uri="{FF2B5EF4-FFF2-40B4-BE49-F238E27FC236}">
                <a16:creationId xmlns:a16="http://schemas.microsoft.com/office/drawing/2014/main" id="{4532CCA6-8BF5-A35F-400A-C3F836833CC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28059627"/>
      </p:ext>
    </p:extLst>
  </p:cSld>
  <p:clrMapOvr>
    <a:masterClrMapping/>
  </p:clrMapOvr>
  <mc:AlternateContent xmlns:mc="http://schemas.openxmlformats.org/markup-compatibility/2006">
    <mc:Choice xmlns:p14="http://schemas.microsoft.com/office/powerpoint/2010/main" Requires="p14">
      <p:transition spd="slow" p14:dur="2000" advTm="39232"/>
    </mc:Choice>
    <mc:Fallback>
      <p:transition spd="slow" advTm="392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78000">
              <a:schemeClr val="accent6">
                <a:lumMod val="50000"/>
              </a:schemeClr>
            </a:gs>
            <a:gs pos="35040">
              <a:srgbClr val="020B11"/>
            </a:gs>
            <a:gs pos="11979">
              <a:schemeClr val="accent4">
                <a:lumMod val="50000"/>
              </a:schemeClr>
            </a:gs>
            <a:gs pos="0">
              <a:schemeClr val="accent4"/>
            </a:gs>
            <a:gs pos="99000">
              <a:schemeClr val="tx2">
                <a:lumMod val="50000"/>
              </a:schemeClr>
            </a:gs>
          </a:gsLst>
          <a:lin ang="7800000" scaled="0"/>
        </a:gradFill>
        <a:effectLst/>
      </p:bgPr>
    </p:bg>
    <p:spTree>
      <p:nvGrpSpPr>
        <p:cNvPr id="1" name="">
          <a:extLst>
            <a:ext uri="{FF2B5EF4-FFF2-40B4-BE49-F238E27FC236}">
              <a16:creationId xmlns:a16="http://schemas.microsoft.com/office/drawing/2014/main" id="{50C3BA31-0D20-BAE2-580F-0E156D5167C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1495DB8C-3B7D-87D1-1440-9D6E302CA8F7}"/>
              </a:ext>
            </a:extLst>
          </p:cNvPr>
          <p:cNvSpPr txBox="1"/>
          <p:nvPr/>
        </p:nvSpPr>
        <p:spPr>
          <a:xfrm>
            <a:off x="233464" y="243512"/>
            <a:ext cx="4039888" cy="6370975"/>
          </a:xfrm>
          <a:prstGeom prst="rect">
            <a:avLst/>
          </a:prstGeom>
          <a:noFill/>
        </p:spPr>
        <p:txBody>
          <a:bodyPr wrap="none" rtlCol="0">
            <a:spAutoFit/>
          </a:bodyPr>
          <a:lstStyle/>
          <a:p>
            <a:r>
              <a:rPr lang="en-GB" sz="800" dirty="0" err="1">
                <a:solidFill>
                  <a:schemeClr val="bg1"/>
                </a:solidFill>
              </a:rPr>
              <a:t>preg_no_diabetes</a:t>
            </a:r>
            <a:r>
              <a:rPr lang="en-GB" sz="800" dirty="0">
                <a:solidFill>
                  <a:schemeClr val="bg1"/>
                </a:solidFill>
              </a:rPr>
              <a:t>&lt;-</a:t>
            </a:r>
            <a:r>
              <a:rPr lang="en-GB" sz="800" dirty="0" err="1">
                <a:solidFill>
                  <a:schemeClr val="bg1"/>
                </a:solidFill>
              </a:rPr>
              <a:t>diabetes_clean$Pregnancies</a:t>
            </a:r>
            <a:r>
              <a:rPr lang="en-GB" sz="800" dirty="0">
                <a:solidFill>
                  <a:schemeClr val="bg1"/>
                </a:solidFill>
              </a:rPr>
              <a:t>[</a:t>
            </a:r>
            <a:r>
              <a:rPr lang="en-GB" sz="800" dirty="0" err="1">
                <a:solidFill>
                  <a:schemeClr val="bg1"/>
                </a:solidFill>
              </a:rPr>
              <a:t>diabetes_clean$Outcome</a:t>
            </a:r>
            <a:r>
              <a:rPr lang="en-GB" sz="800" dirty="0">
                <a:solidFill>
                  <a:schemeClr val="bg1"/>
                </a:solidFill>
              </a:rPr>
              <a:t>==0]</a:t>
            </a:r>
          </a:p>
          <a:p>
            <a:r>
              <a:rPr lang="en-GB" sz="800" dirty="0" err="1">
                <a:solidFill>
                  <a:schemeClr val="bg1"/>
                </a:solidFill>
              </a:rPr>
              <a:t>preg_diabetes</a:t>
            </a:r>
            <a:r>
              <a:rPr lang="en-GB" sz="800" dirty="0">
                <a:solidFill>
                  <a:schemeClr val="bg1"/>
                </a:solidFill>
              </a:rPr>
              <a:t>&lt;-</a:t>
            </a:r>
            <a:r>
              <a:rPr lang="en-GB" sz="800" dirty="0" err="1">
                <a:solidFill>
                  <a:schemeClr val="bg1"/>
                </a:solidFill>
              </a:rPr>
              <a:t>diabetes_clean$Pregnancies</a:t>
            </a:r>
            <a:r>
              <a:rPr lang="en-GB" sz="800" dirty="0">
                <a:solidFill>
                  <a:schemeClr val="bg1"/>
                </a:solidFill>
              </a:rPr>
              <a:t>[</a:t>
            </a:r>
            <a:r>
              <a:rPr lang="en-GB" sz="800" dirty="0" err="1">
                <a:solidFill>
                  <a:schemeClr val="bg1"/>
                </a:solidFill>
              </a:rPr>
              <a:t>diabetes_clean$Outcome</a:t>
            </a:r>
            <a:r>
              <a:rPr lang="en-GB" sz="800" dirty="0">
                <a:solidFill>
                  <a:schemeClr val="bg1"/>
                </a:solidFill>
              </a:rPr>
              <a:t>==1]</a:t>
            </a:r>
          </a:p>
          <a:p>
            <a:r>
              <a:rPr lang="en-GB" sz="800" dirty="0" err="1">
                <a:solidFill>
                  <a:schemeClr val="bg1"/>
                </a:solidFill>
              </a:rPr>
              <a:t>shapiro.test</a:t>
            </a:r>
            <a:r>
              <a:rPr lang="en-GB" sz="800" dirty="0">
                <a:solidFill>
                  <a:schemeClr val="bg1"/>
                </a:solidFill>
              </a:rPr>
              <a:t>(</a:t>
            </a:r>
            <a:r>
              <a:rPr lang="en-GB" sz="800" dirty="0" err="1">
                <a:solidFill>
                  <a:schemeClr val="bg1"/>
                </a:solidFill>
              </a:rPr>
              <a:t>preg_no_diabetes</a:t>
            </a:r>
            <a:r>
              <a:rPr lang="en-GB" sz="800" dirty="0">
                <a:solidFill>
                  <a:schemeClr val="bg1"/>
                </a:solidFill>
              </a:rPr>
              <a:t>)</a:t>
            </a:r>
          </a:p>
          <a:p>
            <a:r>
              <a:rPr lang="en-GB" sz="800" dirty="0" err="1">
                <a:solidFill>
                  <a:schemeClr val="bg1"/>
                </a:solidFill>
              </a:rPr>
              <a:t>shapiro.test</a:t>
            </a:r>
            <a:r>
              <a:rPr lang="en-GB" sz="800" dirty="0">
                <a:solidFill>
                  <a:schemeClr val="bg1"/>
                </a:solidFill>
              </a:rPr>
              <a:t>(</a:t>
            </a:r>
            <a:r>
              <a:rPr lang="en-GB" sz="800" dirty="0" err="1">
                <a:solidFill>
                  <a:schemeClr val="bg1"/>
                </a:solidFill>
              </a:rPr>
              <a:t>preg_diabetes</a:t>
            </a:r>
            <a:r>
              <a:rPr lang="en-GB" sz="800" dirty="0">
                <a:solidFill>
                  <a:schemeClr val="bg1"/>
                </a:solidFill>
              </a:rPr>
              <a:t>)</a:t>
            </a:r>
          </a:p>
          <a:p>
            <a:r>
              <a:rPr lang="en-GB" sz="800" dirty="0">
                <a:solidFill>
                  <a:schemeClr val="bg1"/>
                </a:solidFill>
              </a:rPr>
              <a:t> </a:t>
            </a:r>
          </a:p>
          <a:p>
            <a:r>
              <a:rPr lang="en-GB" sz="800" dirty="0">
                <a:solidFill>
                  <a:schemeClr val="bg1"/>
                </a:solidFill>
              </a:rPr>
              <a:t># Histogram to show distribution</a:t>
            </a:r>
          </a:p>
          <a:p>
            <a:r>
              <a:rPr lang="en-GB" sz="800" dirty="0" err="1">
                <a:solidFill>
                  <a:schemeClr val="bg1"/>
                </a:solidFill>
              </a:rPr>
              <a:t>ggplot</a:t>
            </a:r>
            <a:r>
              <a:rPr lang="en-GB" sz="800" dirty="0">
                <a:solidFill>
                  <a:schemeClr val="bg1"/>
                </a:solidFill>
              </a:rPr>
              <a:t>(</a:t>
            </a:r>
            <a:r>
              <a:rPr lang="en-GB" sz="800" dirty="0" err="1">
                <a:solidFill>
                  <a:schemeClr val="bg1"/>
                </a:solidFill>
              </a:rPr>
              <a:t>diabetes_clean</a:t>
            </a:r>
            <a:r>
              <a:rPr lang="en-GB" sz="800" dirty="0">
                <a:solidFill>
                  <a:schemeClr val="bg1"/>
                </a:solidFill>
              </a:rPr>
              <a:t>, </a:t>
            </a:r>
            <a:r>
              <a:rPr lang="en-GB" sz="800" dirty="0" err="1">
                <a:solidFill>
                  <a:schemeClr val="bg1"/>
                </a:solidFill>
              </a:rPr>
              <a:t>aes</a:t>
            </a:r>
            <a:r>
              <a:rPr lang="en-GB" sz="800" dirty="0">
                <a:solidFill>
                  <a:schemeClr val="bg1"/>
                </a:solidFill>
              </a:rPr>
              <a:t>(x = Pregnancies, fill = factor(Outcome))) +</a:t>
            </a:r>
          </a:p>
          <a:p>
            <a:r>
              <a:rPr lang="en-GB" sz="800" dirty="0">
                <a:solidFill>
                  <a:schemeClr val="bg1"/>
                </a:solidFill>
              </a:rPr>
              <a:t>  </a:t>
            </a:r>
            <a:r>
              <a:rPr lang="en-GB" sz="800" dirty="0" err="1">
                <a:solidFill>
                  <a:schemeClr val="bg1"/>
                </a:solidFill>
              </a:rPr>
              <a:t>geom_histogram</a:t>
            </a:r>
            <a:r>
              <a:rPr lang="en-GB" sz="800" dirty="0">
                <a:solidFill>
                  <a:schemeClr val="bg1"/>
                </a:solidFill>
              </a:rPr>
              <a:t>(</a:t>
            </a:r>
            <a:r>
              <a:rPr lang="en-GB" sz="800" dirty="0" err="1">
                <a:solidFill>
                  <a:schemeClr val="bg1"/>
                </a:solidFill>
              </a:rPr>
              <a:t>binwidth</a:t>
            </a:r>
            <a:r>
              <a:rPr lang="en-GB" sz="800" dirty="0">
                <a:solidFill>
                  <a:schemeClr val="bg1"/>
                </a:solidFill>
              </a:rPr>
              <a:t> = 1, position = "dodge", </a:t>
            </a:r>
            <a:r>
              <a:rPr lang="en-GB" sz="800" dirty="0" err="1">
                <a:solidFill>
                  <a:schemeClr val="bg1"/>
                </a:solidFill>
              </a:rPr>
              <a:t>color</a:t>
            </a:r>
            <a:r>
              <a:rPr lang="en-GB" sz="800" dirty="0">
                <a:solidFill>
                  <a:schemeClr val="bg1"/>
                </a:solidFill>
              </a:rPr>
              <a:t> = "white") +</a:t>
            </a:r>
          </a:p>
          <a:p>
            <a:r>
              <a:rPr lang="en-GB" sz="800" dirty="0">
                <a:solidFill>
                  <a:schemeClr val="bg1"/>
                </a:solidFill>
              </a:rPr>
              <a:t>  labs(</a:t>
            </a:r>
          </a:p>
          <a:p>
            <a:r>
              <a:rPr lang="en-GB" sz="800" dirty="0">
                <a:solidFill>
                  <a:schemeClr val="bg1"/>
                </a:solidFill>
              </a:rPr>
              <a:t>    title = "Distribution of Number of Pregnancies by Diabetes Status",</a:t>
            </a:r>
          </a:p>
          <a:p>
            <a:r>
              <a:rPr lang="en-GB" sz="800" dirty="0">
                <a:solidFill>
                  <a:schemeClr val="bg1"/>
                </a:solidFill>
              </a:rPr>
              <a:t>    x = "Number of Pregnancies",</a:t>
            </a:r>
          </a:p>
          <a:p>
            <a:r>
              <a:rPr lang="en-GB" sz="800" dirty="0">
                <a:solidFill>
                  <a:schemeClr val="bg1"/>
                </a:solidFill>
              </a:rPr>
              <a:t>    y = "Count",</a:t>
            </a:r>
          </a:p>
          <a:p>
            <a:r>
              <a:rPr lang="en-GB" sz="800" dirty="0">
                <a:solidFill>
                  <a:schemeClr val="bg1"/>
                </a:solidFill>
              </a:rPr>
              <a:t>    fill = "Diabetes (0 = No, 1 = Yes)"</a:t>
            </a:r>
          </a:p>
          <a:p>
            <a:r>
              <a:rPr lang="en-GB" sz="800" dirty="0">
                <a:solidFill>
                  <a:schemeClr val="bg1"/>
                </a:solidFill>
              </a:rPr>
              <a:t>  ) +</a:t>
            </a:r>
          </a:p>
          <a:p>
            <a:r>
              <a:rPr lang="en-GB" sz="800" dirty="0">
                <a:solidFill>
                  <a:schemeClr val="bg1"/>
                </a:solidFill>
              </a:rPr>
              <a:t>  </a:t>
            </a:r>
            <a:r>
              <a:rPr lang="en-GB" sz="800" dirty="0" err="1">
                <a:solidFill>
                  <a:schemeClr val="bg1"/>
                </a:solidFill>
              </a:rPr>
              <a:t>theme_minimal</a:t>
            </a:r>
            <a:r>
              <a:rPr lang="en-GB" sz="800" dirty="0">
                <a:solidFill>
                  <a:schemeClr val="bg1"/>
                </a:solidFill>
              </a:rPr>
              <a:t>()</a:t>
            </a:r>
          </a:p>
          <a:p>
            <a:r>
              <a:rPr lang="en-GB" sz="800" dirty="0">
                <a:solidFill>
                  <a:schemeClr val="bg1"/>
                </a:solidFill>
              </a:rPr>
              <a:t> </a:t>
            </a:r>
          </a:p>
          <a:p>
            <a:r>
              <a:rPr lang="en-GB" sz="800" dirty="0">
                <a:solidFill>
                  <a:schemeClr val="bg1"/>
                </a:solidFill>
              </a:rPr>
              <a:t># Conduct Mann-Whitney U test</a:t>
            </a:r>
          </a:p>
          <a:p>
            <a:r>
              <a:rPr lang="en-GB" sz="800" dirty="0" err="1">
                <a:solidFill>
                  <a:schemeClr val="bg1"/>
                </a:solidFill>
              </a:rPr>
              <a:t>wilcox.test</a:t>
            </a:r>
            <a:r>
              <a:rPr lang="en-GB" sz="800" dirty="0">
                <a:solidFill>
                  <a:schemeClr val="bg1"/>
                </a:solidFill>
              </a:rPr>
              <a:t>(</a:t>
            </a:r>
            <a:r>
              <a:rPr lang="en-GB" sz="800" dirty="0" err="1">
                <a:solidFill>
                  <a:schemeClr val="bg1"/>
                </a:solidFill>
              </a:rPr>
              <a:t>Pregnancies~Outcome,data</a:t>
            </a:r>
            <a:r>
              <a:rPr lang="en-GB" sz="800" dirty="0">
                <a:solidFill>
                  <a:schemeClr val="bg1"/>
                </a:solidFill>
              </a:rPr>
              <a:t>=</a:t>
            </a:r>
            <a:r>
              <a:rPr lang="en-GB" sz="800" dirty="0" err="1">
                <a:solidFill>
                  <a:schemeClr val="bg1"/>
                </a:solidFill>
              </a:rPr>
              <a:t>diabetes_clean</a:t>
            </a:r>
            <a:r>
              <a:rPr lang="en-GB" sz="800" dirty="0">
                <a:solidFill>
                  <a:schemeClr val="bg1"/>
                </a:solidFill>
              </a:rPr>
              <a:t>)</a:t>
            </a:r>
          </a:p>
          <a:p>
            <a:r>
              <a:rPr lang="en-GB" sz="800" dirty="0">
                <a:solidFill>
                  <a:schemeClr val="bg1"/>
                </a:solidFill>
              </a:rPr>
              <a:t> </a:t>
            </a:r>
          </a:p>
          <a:p>
            <a:r>
              <a:rPr lang="en-GB" sz="800" dirty="0">
                <a:solidFill>
                  <a:schemeClr val="bg1"/>
                </a:solidFill>
              </a:rPr>
              <a:t># Determine correlations between continuous variables</a:t>
            </a:r>
          </a:p>
          <a:p>
            <a:r>
              <a:rPr lang="en-GB" sz="800" dirty="0">
                <a:solidFill>
                  <a:schemeClr val="bg1"/>
                </a:solidFill>
              </a:rPr>
              <a:t># # Replace zeros with NA for </a:t>
            </a:r>
            <a:r>
              <a:rPr lang="en-GB" sz="800" dirty="0" err="1">
                <a:solidFill>
                  <a:schemeClr val="bg1"/>
                </a:solidFill>
              </a:rPr>
              <a:t>SkinThickness</a:t>
            </a:r>
            <a:r>
              <a:rPr lang="en-GB" sz="800" dirty="0">
                <a:solidFill>
                  <a:schemeClr val="bg1"/>
                </a:solidFill>
              </a:rPr>
              <a:t>, Insulin variables</a:t>
            </a:r>
          </a:p>
          <a:p>
            <a:r>
              <a:rPr lang="en-GB" sz="800" dirty="0" err="1">
                <a:solidFill>
                  <a:schemeClr val="bg1"/>
                </a:solidFill>
              </a:rPr>
              <a:t>diabetes_clean</a:t>
            </a:r>
            <a:r>
              <a:rPr lang="en-GB" sz="800" dirty="0">
                <a:solidFill>
                  <a:schemeClr val="bg1"/>
                </a:solidFill>
              </a:rPr>
              <a:t>&lt;-</a:t>
            </a:r>
            <a:r>
              <a:rPr lang="en-GB" sz="800" dirty="0" err="1">
                <a:solidFill>
                  <a:schemeClr val="bg1"/>
                </a:solidFill>
              </a:rPr>
              <a:t>diabetes_clean</a:t>
            </a:r>
            <a:r>
              <a:rPr lang="en-GB" sz="800" dirty="0">
                <a:solidFill>
                  <a:schemeClr val="bg1"/>
                </a:solidFill>
              </a:rPr>
              <a:t> %&gt;%</a:t>
            </a:r>
          </a:p>
          <a:p>
            <a:r>
              <a:rPr lang="en-GB" sz="800" dirty="0">
                <a:solidFill>
                  <a:schemeClr val="bg1"/>
                </a:solidFill>
              </a:rPr>
              <a:t>  mutate(</a:t>
            </a:r>
          </a:p>
          <a:p>
            <a:r>
              <a:rPr lang="en-GB" sz="800" dirty="0">
                <a:solidFill>
                  <a:schemeClr val="bg1"/>
                </a:solidFill>
              </a:rPr>
              <a:t>    </a:t>
            </a:r>
            <a:r>
              <a:rPr lang="en-GB" sz="800" dirty="0" err="1">
                <a:solidFill>
                  <a:schemeClr val="bg1"/>
                </a:solidFill>
              </a:rPr>
              <a:t>SkinThickness</a:t>
            </a:r>
            <a:r>
              <a:rPr lang="en-GB" sz="800" dirty="0">
                <a:solidFill>
                  <a:schemeClr val="bg1"/>
                </a:solidFill>
              </a:rPr>
              <a:t>=</a:t>
            </a:r>
            <a:r>
              <a:rPr lang="en-GB" sz="800" dirty="0" err="1">
                <a:solidFill>
                  <a:schemeClr val="bg1"/>
                </a:solidFill>
              </a:rPr>
              <a:t>na_if</a:t>
            </a:r>
            <a:r>
              <a:rPr lang="en-GB" sz="800" dirty="0">
                <a:solidFill>
                  <a:schemeClr val="bg1"/>
                </a:solidFill>
              </a:rPr>
              <a:t>(SkinThickness,0),</a:t>
            </a:r>
          </a:p>
          <a:p>
            <a:r>
              <a:rPr lang="en-GB" sz="800" dirty="0">
                <a:solidFill>
                  <a:schemeClr val="bg1"/>
                </a:solidFill>
              </a:rPr>
              <a:t>    Insulin=</a:t>
            </a:r>
            <a:r>
              <a:rPr lang="en-GB" sz="800" dirty="0" err="1">
                <a:solidFill>
                  <a:schemeClr val="bg1"/>
                </a:solidFill>
              </a:rPr>
              <a:t>na_if</a:t>
            </a:r>
            <a:r>
              <a:rPr lang="en-GB" sz="800" dirty="0">
                <a:solidFill>
                  <a:schemeClr val="bg1"/>
                </a:solidFill>
              </a:rPr>
              <a:t>(Insulin, 0),</a:t>
            </a:r>
          </a:p>
          <a:p>
            <a:r>
              <a:rPr lang="en-GB" sz="800" dirty="0">
                <a:solidFill>
                  <a:schemeClr val="bg1"/>
                </a:solidFill>
              </a:rPr>
              <a:t>  )</a:t>
            </a:r>
          </a:p>
          <a:p>
            <a:r>
              <a:rPr lang="en-GB" sz="800" dirty="0">
                <a:solidFill>
                  <a:schemeClr val="bg1"/>
                </a:solidFill>
              </a:rPr>
              <a:t> </a:t>
            </a:r>
          </a:p>
          <a:p>
            <a:r>
              <a:rPr lang="en-GB" sz="800" dirty="0" err="1">
                <a:solidFill>
                  <a:schemeClr val="bg1"/>
                </a:solidFill>
              </a:rPr>
              <a:t>continuous_vars</a:t>
            </a:r>
            <a:r>
              <a:rPr lang="en-GB" sz="800" dirty="0">
                <a:solidFill>
                  <a:schemeClr val="bg1"/>
                </a:solidFill>
              </a:rPr>
              <a:t> &lt;- </a:t>
            </a:r>
            <a:r>
              <a:rPr lang="en-GB" sz="800" dirty="0" err="1">
                <a:solidFill>
                  <a:schemeClr val="bg1"/>
                </a:solidFill>
              </a:rPr>
              <a:t>diabetes_clean</a:t>
            </a:r>
            <a:r>
              <a:rPr lang="en-GB" sz="800" dirty="0">
                <a:solidFill>
                  <a:schemeClr val="bg1"/>
                </a:solidFill>
              </a:rPr>
              <a:t>[, c("Pregnancies", "Glucose", "</a:t>
            </a:r>
            <a:r>
              <a:rPr lang="en-GB" sz="800" dirty="0" err="1">
                <a:solidFill>
                  <a:schemeClr val="bg1"/>
                </a:solidFill>
              </a:rPr>
              <a:t>BloodPressure</a:t>
            </a:r>
            <a:r>
              <a:rPr lang="en-GB" sz="800" dirty="0">
                <a:solidFill>
                  <a:schemeClr val="bg1"/>
                </a:solidFill>
              </a:rPr>
              <a:t>",</a:t>
            </a:r>
          </a:p>
          <a:p>
            <a:r>
              <a:rPr lang="en-GB" sz="800" dirty="0">
                <a:solidFill>
                  <a:schemeClr val="bg1"/>
                </a:solidFill>
              </a:rPr>
              <a:t>                                      "</a:t>
            </a:r>
            <a:r>
              <a:rPr lang="en-GB" sz="800" dirty="0" err="1">
                <a:solidFill>
                  <a:schemeClr val="bg1"/>
                </a:solidFill>
              </a:rPr>
              <a:t>SkinThickness</a:t>
            </a:r>
            <a:r>
              <a:rPr lang="en-GB" sz="800" dirty="0">
                <a:solidFill>
                  <a:schemeClr val="bg1"/>
                </a:solidFill>
              </a:rPr>
              <a:t>", "Insulin", "BMI",</a:t>
            </a:r>
          </a:p>
          <a:p>
            <a:r>
              <a:rPr lang="en-GB" sz="800" dirty="0">
                <a:solidFill>
                  <a:schemeClr val="bg1"/>
                </a:solidFill>
              </a:rPr>
              <a:t>                                      "</a:t>
            </a:r>
            <a:r>
              <a:rPr lang="en-GB" sz="800" dirty="0" err="1">
                <a:solidFill>
                  <a:schemeClr val="bg1"/>
                </a:solidFill>
              </a:rPr>
              <a:t>DiabetesPedigreeFunction</a:t>
            </a:r>
            <a:r>
              <a:rPr lang="en-GB" sz="800" dirty="0">
                <a:solidFill>
                  <a:schemeClr val="bg1"/>
                </a:solidFill>
              </a:rPr>
              <a:t>", "Age")]</a:t>
            </a:r>
          </a:p>
          <a:p>
            <a:r>
              <a:rPr lang="en-GB" sz="800" dirty="0" err="1">
                <a:solidFill>
                  <a:schemeClr val="bg1"/>
                </a:solidFill>
              </a:rPr>
              <a:t>r_matrix</a:t>
            </a:r>
            <a:r>
              <a:rPr lang="en-GB" sz="800" dirty="0">
                <a:solidFill>
                  <a:schemeClr val="bg1"/>
                </a:solidFill>
              </a:rPr>
              <a:t> &lt;- </a:t>
            </a:r>
            <a:r>
              <a:rPr lang="en-GB" sz="800" dirty="0" err="1">
                <a:solidFill>
                  <a:schemeClr val="bg1"/>
                </a:solidFill>
              </a:rPr>
              <a:t>cor</a:t>
            </a:r>
            <a:r>
              <a:rPr lang="en-GB" sz="800" dirty="0">
                <a:solidFill>
                  <a:schemeClr val="bg1"/>
                </a:solidFill>
              </a:rPr>
              <a:t>(</a:t>
            </a:r>
            <a:r>
              <a:rPr lang="en-GB" sz="800" dirty="0" err="1">
                <a:solidFill>
                  <a:schemeClr val="bg1"/>
                </a:solidFill>
              </a:rPr>
              <a:t>continuous_vars</a:t>
            </a:r>
            <a:r>
              <a:rPr lang="en-GB" sz="800" dirty="0">
                <a:solidFill>
                  <a:schemeClr val="bg1"/>
                </a:solidFill>
              </a:rPr>
              <a:t>, use = "</a:t>
            </a:r>
            <a:r>
              <a:rPr lang="en-GB" sz="800" dirty="0" err="1">
                <a:solidFill>
                  <a:schemeClr val="bg1"/>
                </a:solidFill>
              </a:rPr>
              <a:t>pairwise.complete.obs</a:t>
            </a:r>
            <a:r>
              <a:rPr lang="en-GB" sz="800" dirty="0">
                <a:solidFill>
                  <a:schemeClr val="bg1"/>
                </a:solidFill>
              </a:rPr>
              <a:t>", method = "</a:t>
            </a:r>
            <a:r>
              <a:rPr lang="en-GB" sz="800" dirty="0" err="1">
                <a:solidFill>
                  <a:schemeClr val="bg1"/>
                </a:solidFill>
              </a:rPr>
              <a:t>pearson</a:t>
            </a:r>
            <a:r>
              <a:rPr lang="en-GB" sz="800" dirty="0">
                <a:solidFill>
                  <a:schemeClr val="bg1"/>
                </a:solidFill>
              </a:rPr>
              <a:t>")</a:t>
            </a:r>
          </a:p>
          <a:p>
            <a:r>
              <a:rPr lang="en-GB" sz="800" dirty="0" err="1">
                <a:solidFill>
                  <a:schemeClr val="bg1"/>
                </a:solidFill>
              </a:rPr>
              <a:t>n_matrix</a:t>
            </a:r>
            <a:r>
              <a:rPr lang="en-GB" sz="800" dirty="0">
                <a:solidFill>
                  <a:schemeClr val="bg1"/>
                </a:solidFill>
              </a:rPr>
              <a:t> &lt;- outer(</a:t>
            </a:r>
          </a:p>
          <a:p>
            <a:r>
              <a:rPr lang="en-GB" sz="800" dirty="0">
                <a:solidFill>
                  <a:schemeClr val="bg1"/>
                </a:solidFill>
              </a:rPr>
              <a:t>  </a:t>
            </a:r>
            <a:r>
              <a:rPr lang="en-GB" sz="800" dirty="0" err="1">
                <a:solidFill>
                  <a:schemeClr val="bg1"/>
                </a:solidFill>
              </a:rPr>
              <a:t>colnames</a:t>
            </a:r>
            <a:r>
              <a:rPr lang="en-GB" sz="800" dirty="0">
                <a:solidFill>
                  <a:schemeClr val="bg1"/>
                </a:solidFill>
              </a:rPr>
              <a:t>(</a:t>
            </a:r>
            <a:r>
              <a:rPr lang="en-GB" sz="800" dirty="0" err="1">
                <a:solidFill>
                  <a:schemeClr val="bg1"/>
                </a:solidFill>
              </a:rPr>
              <a:t>continuous_vars</a:t>
            </a:r>
            <a:r>
              <a:rPr lang="en-GB" sz="800" dirty="0">
                <a:solidFill>
                  <a:schemeClr val="bg1"/>
                </a:solidFill>
              </a:rPr>
              <a:t>),</a:t>
            </a:r>
          </a:p>
          <a:p>
            <a:r>
              <a:rPr lang="en-GB" sz="800" dirty="0">
                <a:solidFill>
                  <a:schemeClr val="bg1"/>
                </a:solidFill>
              </a:rPr>
              <a:t>  </a:t>
            </a:r>
            <a:r>
              <a:rPr lang="en-GB" sz="800" dirty="0" err="1">
                <a:solidFill>
                  <a:schemeClr val="bg1"/>
                </a:solidFill>
              </a:rPr>
              <a:t>colnames</a:t>
            </a:r>
            <a:r>
              <a:rPr lang="en-GB" sz="800" dirty="0">
                <a:solidFill>
                  <a:schemeClr val="bg1"/>
                </a:solidFill>
              </a:rPr>
              <a:t>(</a:t>
            </a:r>
            <a:r>
              <a:rPr lang="en-GB" sz="800" dirty="0" err="1">
                <a:solidFill>
                  <a:schemeClr val="bg1"/>
                </a:solidFill>
              </a:rPr>
              <a:t>continuous_vars</a:t>
            </a:r>
            <a:r>
              <a:rPr lang="en-GB" sz="800" dirty="0">
                <a:solidFill>
                  <a:schemeClr val="bg1"/>
                </a:solidFill>
              </a:rPr>
              <a:t>),</a:t>
            </a:r>
          </a:p>
          <a:p>
            <a:r>
              <a:rPr lang="en-GB" sz="800" dirty="0">
                <a:solidFill>
                  <a:schemeClr val="bg1"/>
                </a:solidFill>
              </a:rPr>
              <a:t>  Vectorize(function(x, y) sum(</a:t>
            </a:r>
            <a:r>
              <a:rPr lang="en-GB" sz="800" dirty="0" err="1">
                <a:solidFill>
                  <a:schemeClr val="bg1"/>
                </a:solidFill>
              </a:rPr>
              <a:t>complete.cases</a:t>
            </a:r>
            <a:r>
              <a:rPr lang="en-GB" sz="800" dirty="0">
                <a:solidFill>
                  <a:schemeClr val="bg1"/>
                </a:solidFill>
              </a:rPr>
              <a:t>(</a:t>
            </a:r>
            <a:r>
              <a:rPr lang="en-GB" sz="800" dirty="0" err="1">
                <a:solidFill>
                  <a:schemeClr val="bg1"/>
                </a:solidFill>
              </a:rPr>
              <a:t>continuous_vars</a:t>
            </a:r>
            <a:r>
              <a:rPr lang="en-GB" sz="800" dirty="0">
                <a:solidFill>
                  <a:schemeClr val="bg1"/>
                </a:solidFill>
              </a:rPr>
              <a:t>[, c(x, y)])))</a:t>
            </a:r>
          </a:p>
          <a:p>
            <a:r>
              <a:rPr lang="en-GB" sz="800" dirty="0">
                <a:solidFill>
                  <a:schemeClr val="bg1"/>
                </a:solidFill>
              </a:rPr>
              <a:t>)</a:t>
            </a:r>
          </a:p>
          <a:p>
            <a:r>
              <a:rPr lang="en-GB" sz="800" dirty="0" err="1">
                <a:solidFill>
                  <a:schemeClr val="bg1"/>
                </a:solidFill>
              </a:rPr>
              <a:t>dimnames</a:t>
            </a:r>
            <a:r>
              <a:rPr lang="en-GB" sz="800" dirty="0">
                <a:solidFill>
                  <a:schemeClr val="bg1"/>
                </a:solidFill>
              </a:rPr>
              <a:t>(</a:t>
            </a:r>
            <a:r>
              <a:rPr lang="en-GB" sz="800" dirty="0" err="1">
                <a:solidFill>
                  <a:schemeClr val="bg1"/>
                </a:solidFill>
              </a:rPr>
              <a:t>n_matrix</a:t>
            </a:r>
            <a:r>
              <a:rPr lang="en-GB" sz="800" dirty="0">
                <a:solidFill>
                  <a:schemeClr val="bg1"/>
                </a:solidFill>
              </a:rPr>
              <a:t>) &lt;- list(</a:t>
            </a:r>
            <a:r>
              <a:rPr lang="en-GB" sz="800" dirty="0" err="1">
                <a:solidFill>
                  <a:schemeClr val="bg1"/>
                </a:solidFill>
              </a:rPr>
              <a:t>colnames</a:t>
            </a:r>
            <a:r>
              <a:rPr lang="en-GB" sz="800" dirty="0">
                <a:solidFill>
                  <a:schemeClr val="bg1"/>
                </a:solidFill>
              </a:rPr>
              <a:t>(</a:t>
            </a:r>
            <a:r>
              <a:rPr lang="en-GB" sz="800" dirty="0" err="1">
                <a:solidFill>
                  <a:schemeClr val="bg1"/>
                </a:solidFill>
              </a:rPr>
              <a:t>continuous_vars</a:t>
            </a:r>
            <a:r>
              <a:rPr lang="en-GB" sz="800" dirty="0">
                <a:solidFill>
                  <a:schemeClr val="bg1"/>
                </a:solidFill>
              </a:rPr>
              <a:t>), </a:t>
            </a:r>
            <a:r>
              <a:rPr lang="en-GB" sz="800" dirty="0" err="1">
                <a:solidFill>
                  <a:schemeClr val="bg1"/>
                </a:solidFill>
              </a:rPr>
              <a:t>colnames</a:t>
            </a:r>
            <a:r>
              <a:rPr lang="en-GB" sz="800" dirty="0">
                <a:solidFill>
                  <a:schemeClr val="bg1"/>
                </a:solidFill>
              </a:rPr>
              <a:t>(</a:t>
            </a:r>
            <a:r>
              <a:rPr lang="en-GB" sz="800" dirty="0" err="1">
                <a:solidFill>
                  <a:schemeClr val="bg1"/>
                </a:solidFill>
              </a:rPr>
              <a:t>continuous_vars</a:t>
            </a:r>
            <a:r>
              <a:rPr lang="en-GB" sz="800" dirty="0">
                <a:solidFill>
                  <a:schemeClr val="bg1"/>
                </a:solidFill>
              </a:rPr>
              <a:t>))</a:t>
            </a:r>
          </a:p>
          <a:p>
            <a:r>
              <a:rPr lang="en-GB" sz="800" dirty="0" err="1">
                <a:solidFill>
                  <a:schemeClr val="bg1"/>
                </a:solidFill>
              </a:rPr>
              <a:t>t_matrix</a:t>
            </a:r>
            <a:r>
              <a:rPr lang="en-GB" sz="800" dirty="0">
                <a:solidFill>
                  <a:schemeClr val="bg1"/>
                </a:solidFill>
              </a:rPr>
              <a:t> &lt;- </a:t>
            </a:r>
            <a:r>
              <a:rPr lang="en-GB" sz="800" dirty="0" err="1">
                <a:solidFill>
                  <a:schemeClr val="bg1"/>
                </a:solidFill>
              </a:rPr>
              <a:t>r_matrix</a:t>
            </a:r>
            <a:r>
              <a:rPr lang="en-GB" sz="800" dirty="0">
                <a:solidFill>
                  <a:schemeClr val="bg1"/>
                </a:solidFill>
              </a:rPr>
              <a:t> * sqrt((</a:t>
            </a:r>
            <a:r>
              <a:rPr lang="en-GB" sz="800" dirty="0" err="1">
                <a:solidFill>
                  <a:schemeClr val="bg1"/>
                </a:solidFill>
              </a:rPr>
              <a:t>n_matrix</a:t>
            </a:r>
            <a:r>
              <a:rPr lang="en-GB" sz="800" dirty="0">
                <a:solidFill>
                  <a:schemeClr val="bg1"/>
                </a:solidFill>
              </a:rPr>
              <a:t> - 2) / (1 - r_matrix^2))</a:t>
            </a:r>
          </a:p>
          <a:p>
            <a:r>
              <a:rPr lang="en-GB" sz="800" dirty="0" err="1">
                <a:solidFill>
                  <a:schemeClr val="bg1"/>
                </a:solidFill>
              </a:rPr>
              <a:t>p_matrix</a:t>
            </a:r>
            <a:r>
              <a:rPr lang="en-GB" sz="800" dirty="0">
                <a:solidFill>
                  <a:schemeClr val="bg1"/>
                </a:solidFill>
              </a:rPr>
              <a:t> &lt;- 2 * pt(-abs(</a:t>
            </a:r>
            <a:r>
              <a:rPr lang="en-GB" sz="800" dirty="0" err="1">
                <a:solidFill>
                  <a:schemeClr val="bg1"/>
                </a:solidFill>
              </a:rPr>
              <a:t>t_matrix</a:t>
            </a:r>
            <a:r>
              <a:rPr lang="en-GB" sz="800" dirty="0">
                <a:solidFill>
                  <a:schemeClr val="bg1"/>
                </a:solidFill>
              </a:rPr>
              <a:t>), </a:t>
            </a:r>
            <a:r>
              <a:rPr lang="en-GB" sz="800" dirty="0" err="1">
                <a:solidFill>
                  <a:schemeClr val="bg1"/>
                </a:solidFill>
              </a:rPr>
              <a:t>df</a:t>
            </a:r>
            <a:r>
              <a:rPr lang="en-GB" sz="800" dirty="0">
                <a:solidFill>
                  <a:schemeClr val="bg1"/>
                </a:solidFill>
              </a:rPr>
              <a:t> = </a:t>
            </a:r>
            <a:r>
              <a:rPr lang="en-GB" sz="800" dirty="0" err="1">
                <a:solidFill>
                  <a:schemeClr val="bg1"/>
                </a:solidFill>
              </a:rPr>
              <a:t>n_matrix</a:t>
            </a:r>
            <a:r>
              <a:rPr lang="en-GB" sz="800" dirty="0">
                <a:solidFill>
                  <a:schemeClr val="bg1"/>
                </a:solidFill>
              </a:rPr>
              <a:t> - 2)</a:t>
            </a:r>
          </a:p>
          <a:p>
            <a:r>
              <a:rPr lang="en-GB" sz="800" dirty="0" err="1">
                <a:solidFill>
                  <a:schemeClr val="bg1"/>
                </a:solidFill>
              </a:rPr>
              <a:t>p_matrix</a:t>
            </a:r>
            <a:r>
              <a:rPr lang="en-GB" sz="800" dirty="0">
                <a:solidFill>
                  <a:schemeClr val="bg1"/>
                </a:solidFill>
              </a:rPr>
              <a:t> &lt;- round(</a:t>
            </a:r>
            <a:r>
              <a:rPr lang="en-GB" sz="800" dirty="0" err="1">
                <a:solidFill>
                  <a:schemeClr val="bg1"/>
                </a:solidFill>
              </a:rPr>
              <a:t>p_matrix</a:t>
            </a:r>
            <a:r>
              <a:rPr lang="en-GB" sz="800" dirty="0">
                <a:solidFill>
                  <a:schemeClr val="bg1"/>
                </a:solidFill>
              </a:rPr>
              <a:t>, 4)</a:t>
            </a:r>
          </a:p>
          <a:p>
            <a:r>
              <a:rPr lang="en-GB" sz="800" dirty="0">
                <a:solidFill>
                  <a:schemeClr val="bg1"/>
                </a:solidFill>
              </a:rPr>
              <a:t> </a:t>
            </a:r>
          </a:p>
          <a:p>
            <a:r>
              <a:rPr lang="en-GB" sz="800" dirty="0" err="1">
                <a:solidFill>
                  <a:schemeClr val="bg1"/>
                </a:solidFill>
              </a:rPr>
              <a:t>r_p_table</a:t>
            </a:r>
            <a:r>
              <a:rPr lang="en-GB" sz="800" dirty="0">
                <a:solidFill>
                  <a:schemeClr val="bg1"/>
                </a:solidFill>
              </a:rPr>
              <a:t> &lt;- matrix(</a:t>
            </a:r>
          </a:p>
          <a:p>
            <a:r>
              <a:rPr lang="en-GB" sz="800" dirty="0">
                <a:solidFill>
                  <a:schemeClr val="bg1"/>
                </a:solidFill>
              </a:rPr>
              <a:t>  paste0(round(</a:t>
            </a:r>
            <a:r>
              <a:rPr lang="en-GB" sz="800" dirty="0" err="1">
                <a:solidFill>
                  <a:schemeClr val="bg1"/>
                </a:solidFill>
              </a:rPr>
              <a:t>r_matrix</a:t>
            </a:r>
            <a:r>
              <a:rPr lang="en-GB" sz="800" dirty="0">
                <a:solidFill>
                  <a:schemeClr val="bg1"/>
                </a:solidFill>
              </a:rPr>
              <a:t>, 2), " (p=", </a:t>
            </a:r>
            <a:r>
              <a:rPr lang="en-GB" sz="800" dirty="0" err="1">
                <a:solidFill>
                  <a:schemeClr val="bg1"/>
                </a:solidFill>
              </a:rPr>
              <a:t>p_matrix</a:t>
            </a:r>
            <a:r>
              <a:rPr lang="en-GB" sz="800" dirty="0">
                <a:solidFill>
                  <a:schemeClr val="bg1"/>
                </a:solidFill>
              </a:rPr>
              <a:t>, ")"),</a:t>
            </a:r>
          </a:p>
          <a:p>
            <a:r>
              <a:rPr lang="en-GB" sz="800" dirty="0">
                <a:solidFill>
                  <a:schemeClr val="bg1"/>
                </a:solidFill>
              </a:rPr>
              <a:t>  </a:t>
            </a:r>
            <a:r>
              <a:rPr lang="en-GB" sz="800" dirty="0" err="1">
                <a:solidFill>
                  <a:schemeClr val="bg1"/>
                </a:solidFill>
              </a:rPr>
              <a:t>nrow</a:t>
            </a:r>
            <a:r>
              <a:rPr lang="en-GB" sz="800" dirty="0">
                <a:solidFill>
                  <a:schemeClr val="bg1"/>
                </a:solidFill>
              </a:rPr>
              <a:t> = </a:t>
            </a:r>
            <a:r>
              <a:rPr lang="en-GB" sz="800" dirty="0" err="1">
                <a:solidFill>
                  <a:schemeClr val="bg1"/>
                </a:solidFill>
              </a:rPr>
              <a:t>nrow</a:t>
            </a:r>
            <a:r>
              <a:rPr lang="en-GB" sz="800" dirty="0">
                <a:solidFill>
                  <a:schemeClr val="bg1"/>
                </a:solidFill>
              </a:rPr>
              <a:t>(</a:t>
            </a:r>
            <a:r>
              <a:rPr lang="en-GB" sz="800" dirty="0" err="1">
                <a:solidFill>
                  <a:schemeClr val="bg1"/>
                </a:solidFill>
              </a:rPr>
              <a:t>r_matrix</a:t>
            </a:r>
            <a:r>
              <a:rPr lang="en-GB" sz="800" dirty="0">
                <a:solidFill>
                  <a:schemeClr val="bg1"/>
                </a:solidFill>
              </a:rPr>
              <a:t>)</a:t>
            </a:r>
          </a:p>
          <a:p>
            <a:r>
              <a:rPr lang="en-GB" sz="800" dirty="0">
                <a:solidFill>
                  <a:schemeClr val="bg1"/>
                </a:solidFill>
              </a:rPr>
              <a:t>)</a:t>
            </a:r>
          </a:p>
          <a:p>
            <a:r>
              <a:rPr lang="en-GB" sz="800" dirty="0" err="1">
                <a:solidFill>
                  <a:schemeClr val="bg1"/>
                </a:solidFill>
              </a:rPr>
              <a:t>rownames</a:t>
            </a:r>
            <a:r>
              <a:rPr lang="en-GB" sz="800" dirty="0">
                <a:solidFill>
                  <a:schemeClr val="bg1"/>
                </a:solidFill>
              </a:rPr>
              <a:t>(</a:t>
            </a:r>
            <a:r>
              <a:rPr lang="en-GB" sz="800" dirty="0" err="1">
                <a:solidFill>
                  <a:schemeClr val="bg1"/>
                </a:solidFill>
              </a:rPr>
              <a:t>r_p_table</a:t>
            </a:r>
            <a:r>
              <a:rPr lang="en-GB" sz="800" dirty="0">
                <a:solidFill>
                  <a:schemeClr val="bg1"/>
                </a:solidFill>
              </a:rPr>
              <a:t>) &lt;- </a:t>
            </a:r>
            <a:r>
              <a:rPr lang="en-GB" sz="800" dirty="0" err="1">
                <a:solidFill>
                  <a:schemeClr val="bg1"/>
                </a:solidFill>
              </a:rPr>
              <a:t>rownames</a:t>
            </a:r>
            <a:r>
              <a:rPr lang="en-GB" sz="800" dirty="0">
                <a:solidFill>
                  <a:schemeClr val="bg1"/>
                </a:solidFill>
              </a:rPr>
              <a:t>(</a:t>
            </a:r>
            <a:r>
              <a:rPr lang="en-GB" sz="800" dirty="0" err="1">
                <a:solidFill>
                  <a:schemeClr val="bg1"/>
                </a:solidFill>
              </a:rPr>
              <a:t>r_matrix</a:t>
            </a:r>
            <a:r>
              <a:rPr lang="en-GB" sz="800" dirty="0">
                <a:solidFill>
                  <a:schemeClr val="bg1"/>
                </a:solidFill>
              </a:rPr>
              <a:t>)</a:t>
            </a:r>
          </a:p>
          <a:p>
            <a:r>
              <a:rPr lang="en-GB" sz="800" dirty="0" err="1">
                <a:solidFill>
                  <a:schemeClr val="bg1"/>
                </a:solidFill>
              </a:rPr>
              <a:t>colnames</a:t>
            </a:r>
            <a:r>
              <a:rPr lang="en-GB" sz="800" dirty="0">
                <a:solidFill>
                  <a:schemeClr val="bg1"/>
                </a:solidFill>
              </a:rPr>
              <a:t>(</a:t>
            </a:r>
            <a:r>
              <a:rPr lang="en-GB" sz="800" dirty="0" err="1">
                <a:solidFill>
                  <a:schemeClr val="bg1"/>
                </a:solidFill>
              </a:rPr>
              <a:t>r_p_table</a:t>
            </a:r>
            <a:r>
              <a:rPr lang="en-GB" sz="800" dirty="0">
                <a:solidFill>
                  <a:schemeClr val="bg1"/>
                </a:solidFill>
              </a:rPr>
              <a:t>) &lt;- </a:t>
            </a:r>
            <a:r>
              <a:rPr lang="en-GB" sz="800" dirty="0" err="1">
                <a:solidFill>
                  <a:schemeClr val="bg1"/>
                </a:solidFill>
              </a:rPr>
              <a:t>colnames</a:t>
            </a:r>
            <a:r>
              <a:rPr lang="en-GB" sz="800" dirty="0">
                <a:solidFill>
                  <a:schemeClr val="bg1"/>
                </a:solidFill>
              </a:rPr>
              <a:t>(</a:t>
            </a:r>
            <a:r>
              <a:rPr lang="en-GB" sz="800" dirty="0" err="1">
                <a:solidFill>
                  <a:schemeClr val="bg1"/>
                </a:solidFill>
              </a:rPr>
              <a:t>r_matrix</a:t>
            </a:r>
            <a:r>
              <a:rPr lang="en-GB" sz="800" dirty="0">
                <a:solidFill>
                  <a:schemeClr val="bg1"/>
                </a:solidFill>
              </a:rPr>
              <a:t>)</a:t>
            </a:r>
          </a:p>
          <a:p>
            <a:r>
              <a:rPr lang="en-GB" sz="800" dirty="0">
                <a:solidFill>
                  <a:schemeClr val="bg1"/>
                </a:solidFill>
              </a:rPr>
              <a:t> </a:t>
            </a:r>
          </a:p>
          <a:p>
            <a:r>
              <a:rPr lang="en-GB" sz="800" dirty="0" err="1">
                <a:solidFill>
                  <a:schemeClr val="bg1"/>
                </a:solidFill>
              </a:rPr>
              <a:t>r_p_table</a:t>
            </a:r>
            <a:endParaRPr lang="en-GB" sz="800" dirty="0">
              <a:solidFill>
                <a:schemeClr val="bg1"/>
              </a:solidFill>
            </a:endParaRPr>
          </a:p>
          <a:p>
            <a:r>
              <a:rPr lang="en-GB" sz="800" dirty="0">
                <a:solidFill>
                  <a:schemeClr val="bg1"/>
                </a:solidFill>
              </a:rPr>
              <a:t> </a:t>
            </a:r>
          </a:p>
          <a:p>
            <a:r>
              <a:rPr lang="en-GB" sz="800" dirty="0">
                <a:solidFill>
                  <a:schemeClr val="bg1"/>
                </a:solidFill>
              </a:rPr>
              <a:t># Test association between diabetes &amp; Age Groups and BMI categories</a:t>
            </a:r>
          </a:p>
        </p:txBody>
      </p:sp>
      <p:sp>
        <p:nvSpPr>
          <p:cNvPr id="6" name="TextBox 5">
            <a:extLst>
              <a:ext uri="{FF2B5EF4-FFF2-40B4-BE49-F238E27FC236}">
                <a16:creationId xmlns:a16="http://schemas.microsoft.com/office/drawing/2014/main" id="{7EB0C118-9959-8033-E921-112121DC3471}"/>
              </a:ext>
            </a:extLst>
          </p:cNvPr>
          <p:cNvSpPr txBox="1"/>
          <p:nvPr/>
        </p:nvSpPr>
        <p:spPr>
          <a:xfrm>
            <a:off x="4273352" y="243512"/>
            <a:ext cx="4285147" cy="6863417"/>
          </a:xfrm>
          <a:prstGeom prst="rect">
            <a:avLst/>
          </a:prstGeom>
          <a:noFill/>
        </p:spPr>
        <p:txBody>
          <a:bodyPr wrap="none" rtlCol="0">
            <a:spAutoFit/>
          </a:bodyPr>
          <a:lstStyle/>
          <a:p>
            <a:r>
              <a:rPr lang="en-GB" sz="800" dirty="0" err="1">
                <a:solidFill>
                  <a:schemeClr val="bg1"/>
                </a:solidFill>
              </a:rPr>
              <a:t>diabetes_clean$AgeGroup</a:t>
            </a:r>
            <a:r>
              <a:rPr lang="en-GB" sz="800" dirty="0">
                <a:solidFill>
                  <a:schemeClr val="bg1"/>
                </a:solidFill>
              </a:rPr>
              <a:t>&lt;-cut(</a:t>
            </a:r>
          </a:p>
          <a:p>
            <a:r>
              <a:rPr lang="en-GB" sz="800" dirty="0">
                <a:solidFill>
                  <a:schemeClr val="bg1"/>
                </a:solidFill>
              </a:rPr>
              <a:t>  </a:t>
            </a:r>
            <a:r>
              <a:rPr lang="en-GB" sz="800" dirty="0" err="1">
                <a:solidFill>
                  <a:schemeClr val="bg1"/>
                </a:solidFill>
              </a:rPr>
              <a:t>diabetes_clean$Age</a:t>
            </a:r>
            <a:r>
              <a:rPr lang="en-GB" sz="800" dirty="0">
                <a:solidFill>
                  <a:schemeClr val="bg1"/>
                </a:solidFill>
              </a:rPr>
              <a:t>,</a:t>
            </a:r>
          </a:p>
          <a:p>
            <a:r>
              <a:rPr lang="en-GB" sz="800" dirty="0">
                <a:solidFill>
                  <a:schemeClr val="bg1"/>
                </a:solidFill>
              </a:rPr>
              <a:t>  breaks = c(-Inf, 29, 39, 49, Inf),</a:t>
            </a:r>
          </a:p>
          <a:p>
            <a:r>
              <a:rPr lang="en-GB" sz="800" dirty="0">
                <a:solidFill>
                  <a:schemeClr val="bg1"/>
                </a:solidFill>
              </a:rPr>
              <a:t>  labels = c("&lt;30","30-39","40-49","50+")</a:t>
            </a:r>
          </a:p>
          <a:p>
            <a:r>
              <a:rPr lang="en-GB" sz="800" dirty="0">
                <a:solidFill>
                  <a:schemeClr val="bg1"/>
                </a:solidFill>
              </a:rPr>
              <a:t>)</a:t>
            </a:r>
          </a:p>
          <a:p>
            <a:r>
              <a:rPr lang="en-GB" sz="800" dirty="0" err="1">
                <a:solidFill>
                  <a:schemeClr val="bg1"/>
                </a:solidFill>
              </a:rPr>
              <a:t>diabetes_clean$BMICategory</a:t>
            </a:r>
            <a:r>
              <a:rPr lang="en-GB" sz="800" dirty="0">
                <a:solidFill>
                  <a:schemeClr val="bg1"/>
                </a:solidFill>
              </a:rPr>
              <a:t> &lt;- cut(</a:t>
            </a:r>
          </a:p>
          <a:p>
            <a:r>
              <a:rPr lang="en-GB" sz="800" dirty="0">
                <a:solidFill>
                  <a:schemeClr val="bg1"/>
                </a:solidFill>
              </a:rPr>
              <a:t>  </a:t>
            </a:r>
            <a:r>
              <a:rPr lang="en-GB" sz="800" dirty="0" err="1">
                <a:solidFill>
                  <a:schemeClr val="bg1"/>
                </a:solidFill>
              </a:rPr>
              <a:t>diabetes_clean$BMI</a:t>
            </a:r>
            <a:r>
              <a:rPr lang="en-GB" sz="800" dirty="0">
                <a:solidFill>
                  <a:schemeClr val="bg1"/>
                </a:solidFill>
              </a:rPr>
              <a:t>,</a:t>
            </a:r>
          </a:p>
          <a:p>
            <a:r>
              <a:rPr lang="en-GB" sz="800" dirty="0">
                <a:solidFill>
                  <a:schemeClr val="bg1"/>
                </a:solidFill>
              </a:rPr>
              <a:t>  breaks = c(-Inf, 18.5, 24.9, 29.9, Inf),</a:t>
            </a:r>
          </a:p>
          <a:p>
            <a:r>
              <a:rPr lang="en-GB" sz="800" dirty="0">
                <a:solidFill>
                  <a:schemeClr val="bg1"/>
                </a:solidFill>
              </a:rPr>
              <a:t>  labels = c("Underweight", "Normal", "Overweight", "Obese")</a:t>
            </a:r>
          </a:p>
          <a:p>
            <a:r>
              <a:rPr lang="en-GB" sz="800" dirty="0">
                <a:solidFill>
                  <a:schemeClr val="bg1"/>
                </a:solidFill>
              </a:rPr>
              <a:t>)</a:t>
            </a:r>
          </a:p>
          <a:p>
            <a:r>
              <a:rPr lang="en-GB" sz="800" dirty="0" err="1">
                <a:solidFill>
                  <a:schemeClr val="bg1"/>
                </a:solidFill>
              </a:rPr>
              <a:t>table_age</a:t>
            </a:r>
            <a:r>
              <a:rPr lang="en-GB" sz="800" dirty="0">
                <a:solidFill>
                  <a:schemeClr val="bg1"/>
                </a:solidFill>
              </a:rPr>
              <a:t> &lt;- table(</a:t>
            </a:r>
            <a:r>
              <a:rPr lang="en-GB" sz="800" dirty="0" err="1">
                <a:solidFill>
                  <a:schemeClr val="bg1"/>
                </a:solidFill>
              </a:rPr>
              <a:t>diabetes_clean$Outcome</a:t>
            </a:r>
            <a:r>
              <a:rPr lang="en-GB" sz="800" dirty="0">
                <a:solidFill>
                  <a:schemeClr val="bg1"/>
                </a:solidFill>
              </a:rPr>
              <a:t>, </a:t>
            </a:r>
            <a:r>
              <a:rPr lang="en-GB" sz="800" dirty="0" err="1">
                <a:solidFill>
                  <a:schemeClr val="bg1"/>
                </a:solidFill>
              </a:rPr>
              <a:t>diabetes_clean$AgeGroup</a:t>
            </a:r>
            <a:r>
              <a:rPr lang="en-GB" sz="800" dirty="0">
                <a:solidFill>
                  <a:schemeClr val="bg1"/>
                </a:solidFill>
              </a:rPr>
              <a:t>)</a:t>
            </a:r>
          </a:p>
          <a:p>
            <a:r>
              <a:rPr lang="en-GB" sz="800" dirty="0">
                <a:solidFill>
                  <a:schemeClr val="bg1"/>
                </a:solidFill>
              </a:rPr>
              <a:t>show(</a:t>
            </a:r>
            <a:r>
              <a:rPr lang="en-GB" sz="800" dirty="0" err="1">
                <a:solidFill>
                  <a:schemeClr val="bg1"/>
                </a:solidFill>
              </a:rPr>
              <a:t>table_age</a:t>
            </a:r>
            <a:r>
              <a:rPr lang="en-GB" sz="800" dirty="0">
                <a:solidFill>
                  <a:schemeClr val="bg1"/>
                </a:solidFill>
              </a:rPr>
              <a:t>)</a:t>
            </a:r>
          </a:p>
          <a:p>
            <a:r>
              <a:rPr lang="en-GB" sz="800" dirty="0" err="1">
                <a:solidFill>
                  <a:schemeClr val="bg1"/>
                </a:solidFill>
              </a:rPr>
              <a:t>table_bmi</a:t>
            </a:r>
            <a:r>
              <a:rPr lang="en-GB" sz="800" dirty="0">
                <a:solidFill>
                  <a:schemeClr val="bg1"/>
                </a:solidFill>
              </a:rPr>
              <a:t> &lt;- table(</a:t>
            </a:r>
            <a:r>
              <a:rPr lang="en-GB" sz="800" dirty="0" err="1">
                <a:solidFill>
                  <a:schemeClr val="bg1"/>
                </a:solidFill>
              </a:rPr>
              <a:t>diabetes_clean$Outcome</a:t>
            </a:r>
            <a:r>
              <a:rPr lang="en-GB" sz="800" dirty="0">
                <a:solidFill>
                  <a:schemeClr val="bg1"/>
                </a:solidFill>
              </a:rPr>
              <a:t>, </a:t>
            </a:r>
            <a:r>
              <a:rPr lang="en-GB" sz="800" dirty="0" err="1">
                <a:solidFill>
                  <a:schemeClr val="bg1"/>
                </a:solidFill>
              </a:rPr>
              <a:t>diabetes_clean$BMICategory</a:t>
            </a:r>
            <a:r>
              <a:rPr lang="en-GB" sz="800" dirty="0">
                <a:solidFill>
                  <a:schemeClr val="bg1"/>
                </a:solidFill>
              </a:rPr>
              <a:t>)</a:t>
            </a:r>
          </a:p>
          <a:p>
            <a:r>
              <a:rPr lang="en-GB" sz="800" dirty="0">
                <a:solidFill>
                  <a:schemeClr val="bg1"/>
                </a:solidFill>
              </a:rPr>
              <a:t>show(</a:t>
            </a:r>
            <a:r>
              <a:rPr lang="en-GB" sz="800" dirty="0" err="1">
                <a:solidFill>
                  <a:schemeClr val="bg1"/>
                </a:solidFill>
              </a:rPr>
              <a:t>table_bmi</a:t>
            </a:r>
            <a:r>
              <a:rPr lang="en-GB" sz="800" dirty="0">
                <a:solidFill>
                  <a:schemeClr val="bg1"/>
                </a:solidFill>
              </a:rPr>
              <a:t>)</a:t>
            </a:r>
          </a:p>
          <a:p>
            <a:r>
              <a:rPr lang="en-GB" sz="800" dirty="0">
                <a:solidFill>
                  <a:schemeClr val="bg1"/>
                </a:solidFill>
              </a:rPr>
              <a:t> </a:t>
            </a:r>
          </a:p>
          <a:p>
            <a:r>
              <a:rPr lang="en-GB" sz="800" dirty="0" err="1">
                <a:solidFill>
                  <a:schemeClr val="bg1"/>
                </a:solidFill>
              </a:rPr>
              <a:t>chisq_age</a:t>
            </a:r>
            <a:r>
              <a:rPr lang="en-GB" sz="800" dirty="0">
                <a:solidFill>
                  <a:schemeClr val="bg1"/>
                </a:solidFill>
              </a:rPr>
              <a:t> &lt;- </a:t>
            </a:r>
            <a:r>
              <a:rPr lang="en-GB" sz="800" dirty="0" err="1">
                <a:solidFill>
                  <a:schemeClr val="bg1"/>
                </a:solidFill>
              </a:rPr>
              <a:t>chisq.test</a:t>
            </a:r>
            <a:r>
              <a:rPr lang="en-GB" sz="800" dirty="0">
                <a:solidFill>
                  <a:schemeClr val="bg1"/>
                </a:solidFill>
              </a:rPr>
              <a:t>(</a:t>
            </a:r>
            <a:r>
              <a:rPr lang="en-GB" sz="800" dirty="0" err="1">
                <a:solidFill>
                  <a:schemeClr val="bg1"/>
                </a:solidFill>
              </a:rPr>
              <a:t>table_age</a:t>
            </a:r>
            <a:r>
              <a:rPr lang="en-GB" sz="800" dirty="0">
                <a:solidFill>
                  <a:schemeClr val="bg1"/>
                </a:solidFill>
              </a:rPr>
              <a:t>)</a:t>
            </a:r>
          </a:p>
          <a:p>
            <a:r>
              <a:rPr lang="en-GB" sz="800" dirty="0">
                <a:solidFill>
                  <a:schemeClr val="bg1"/>
                </a:solidFill>
              </a:rPr>
              <a:t>show(</a:t>
            </a:r>
            <a:r>
              <a:rPr lang="en-GB" sz="800" dirty="0" err="1">
                <a:solidFill>
                  <a:schemeClr val="bg1"/>
                </a:solidFill>
              </a:rPr>
              <a:t>chisq_age</a:t>
            </a:r>
            <a:r>
              <a:rPr lang="en-GB" sz="800" dirty="0">
                <a:solidFill>
                  <a:schemeClr val="bg1"/>
                </a:solidFill>
              </a:rPr>
              <a:t>)</a:t>
            </a:r>
          </a:p>
          <a:p>
            <a:r>
              <a:rPr lang="en-GB" sz="800" dirty="0" err="1">
                <a:solidFill>
                  <a:schemeClr val="bg1"/>
                </a:solidFill>
              </a:rPr>
              <a:t>chisq_bmi</a:t>
            </a:r>
            <a:r>
              <a:rPr lang="en-GB" sz="800" dirty="0">
                <a:solidFill>
                  <a:schemeClr val="bg1"/>
                </a:solidFill>
              </a:rPr>
              <a:t> &lt;- </a:t>
            </a:r>
            <a:r>
              <a:rPr lang="en-GB" sz="800" dirty="0" err="1">
                <a:solidFill>
                  <a:schemeClr val="bg1"/>
                </a:solidFill>
              </a:rPr>
              <a:t>chisq.test</a:t>
            </a:r>
            <a:r>
              <a:rPr lang="en-GB" sz="800" dirty="0">
                <a:solidFill>
                  <a:schemeClr val="bg1"/>
                </a:solidFill>
              </a:rPr>
              <a:t>(</a:t>
            </a:r>
            <a:r>
              <a:rPr lang="en-GB" sz="800" dirty="0" err="1">
                <a:solidFill>
                  <a:schemeClr val="bg1"/>
                </a:solidFill>
              </a:rPr>
              <a:t>table_bmi</a:t>
            </a:r>
            <a:r>
              <a:rPr lang="en-GB" sz="800" dirty="0">
                <a:solidFill>
                  <a:schemeClr val="bg1"/>
                </a:solidFill>
              </a:rPr>
              <a:t>)</a:t>
            </a:r>
          </a:p>
          <a:p>
            <a:r>
              <a:rPr lang="en-GB" sz="800" dirty="0">
                <a:solidFill>
                  <a:schemeClr val="bg1"/>
                </a:solidFill>
              </a:rPr>
              <a:t>show(</a:t>
            </a:r>
            <a:r>
              <a:rPr lang="en-GB" sz="800" dirty="0" err="1">
                <a:solidFill>
                  <a:schemeClr val="bg1"/>
                </a:solidFill>
              </a:rPr>
              <a:t>chisq_bmi</a:t>
            </a:r>
            <a:r>
              <a:rPr lang="en-GB" sz="800" dirty="0">
                <a:solidFill>
                  <a:schemeClr val="bg1"/>
                </a:solidFill>
              </a:rPr>
              <a:t>)</a:t>
            </a:r>
          </a:p>
          <a:p>
            <a:r>
              <a:rPr lang="en-GB" sz="800" dirty="0">
                <a:solidFill>
                  <a:schemeClr val="bg1"/>
                </a:solidFill>
              </a:rPr>
              <a:t> </a:t>
            </a:r>
          </a:p>
          <a:p>
            <a:r>
              <a:rPr lang="en-GB" sz="800" dirty="0">
                <a:solidFill>
                  <a:schemeClr val="bg1"/>
                </a:solidFill>
              </a:rPr>
              <a:t># Comparison of mean glucose scores across groups </a:t>
            </a:r>
          </a:p>
          <a:p>
            <a:r>
              <a:rPr lang="en-GB" sz="800" dirty="0">
                <a:solidFill>
                  <a:schemeClr val="bg1"/>
                </a:solidFill>
              </a:rPr>
              <a:t># # View mean glucose levels per group</a:t>
            </a:r>
          </a:p>
          <a:p>
            <a:r>
              <a:rPr lang="en-GB" sz="800" dirty="0">
                <a:solidFill>
                  <a:schemeClr val="bg1"/>
                </a:solidFill>
              </a:rPr>
              <a:t>aggregate(Glucose ~ </a:t>
            </a:r>
            <a:r>
              <a:rPr lang="en-GB" sz="800" dirty="0" err="1">
                <a:solidFill>
                  <a:schemeClr val="bg1"/>
                </a:solidFill>
              </a:rPr>
              <a:t>AgeGroup</a:t>
            </a:r>
            <a:r>
              <a:rPr lang="en-GB" sz="800" dirty="0">
                <a:solidFill>
                  <a:schemeClr val="bg1"/>
                </a:solidFill>
              </a:rPr>
              <a:t>, data = </a:t>
            </a:r>
            <a:r>
              <a:rPr lang="en-GB" sz="800" dirty="0" err="1">
                <a:solidFill>
                  <a:schemeClr val="bg1"/>
                </a:solidFill>
              </a:rPr>
              <a:t>diabetes_clean</a:t>
            </a:r>
            <a:r>
              <a:rPr lang="en-GB" sz="800" dirty="0">
                <a:solidFill>
                  <a:schemeClr val="bg1"/>
                </a:solidFill>
              </a:rPr>
              <a:t>, mean, </a:t>
            </a:r>
            <a:r>
              <a:rPr lang="en-GB" sz="800" dirty="0" err="1">
                <a:solidFill>
                  <a:schemeClr val="bg1"/>
                </a:solidFill>
              </a:rPr>
              <a:t>na.rm</a:t>
            </a:r>
            <a:r>
              <a:rPr lang="en-GB" sz="800" dirty="0">
                <a:solidFill>
                  <a:schemeClr val="bg1"/>
                </a:solidFill>
              </a:rPr>
              <a:t> = TRUE)</a:t>
            </a:r>
          </a:p>
          <a:p>
            <a:r>
              <a:rPr lang="en-GB" sz="800" dirty="0">
                <a:solidFill>
                  <a:schemeClr val="bg1"/>
                </a:solidFill>
              </a:rPr>
              <a:t># # Test normality of glucose levels </a:t>
            </a:r>
          </a:p>
          <a:p>
            <a:r>
              <a:rPr lang="en-GB" sz="800" dirty="0">
                <a:solidFill>
                  <a:schemeClr val="bg1"/>
                </a:solidFill>
              </a:rPr>
              <a:t>by(</a:t>
            </a:r>
            <a:r>
              <a:rPr lang="en-GB" sz="800" dirty="0" err="1">
                <a:solidFill>
                  <a:schemeClr val="bg1"/>
                </a:solidFill>
              </a:rPr>
              <a:t>diabetes_clean$Glucose</a:t>
            </a:r>
            <a:r>
              <a:rPr lang="en-GB" sz="800" dirty="0">
                <a:solidFill>
                  <a:schemeClr val="bg1"/>
                </a:solidFill>
              </a:rPr>
              <a:t>, </a:t>
            </a:r>
            <a:r>
              <a:rPr lang="en-GB" sz="800" dirty="0" err="1">
                <a:solidFill>
                  <a:schemeClr val="bg1"/>
                </a:solidFill>
              </a:rPr>
              <a:t>diabetes_clean$AgeGroup</a:t>
            </a:r>
            <a:r>
              <a:rPr lang="en-GB" sz="800" dirty="0">
                <a:solidFill>
                  <a:schemeClr val="bg1"/>
                </a:solidFill>
              </a:rPr>
              <a:t>, </a:t>
            </a:r>
            <a:r>
              <a:rPr lang="en-GB" sz="800" dirty="0" err="1">
                <a:solidFill>
                  <a:schemeClr val="bg1"/>
                </a:solidFill>
              </a:rPr>
              <a:t>shapiro.test</a:t>
            </a:r>
            <a:r>
              <a:rPr lang="en-GB" sz="800" dirty="0">
                <a:solidFill>
                  <a:schemeClr val="bg1"/>
                </a:solidFill>
              </a:rPr>
              <a:t>)</a:t>
            </a:r>
          </a:p>
          <a:p>
            <a:r>
              <a:rPr lang="en-GB" sz="800" dirty="0">
                <a:solidFill>
                  <a:schemeClr val="bg1"/>
                </a:solidFill>
              </a:rPr>
              <a:t># # Test homogeneity of variance</a:t>
            </a:r>
          </a:p>
          <a:p>
            <a:r>
              <a:rPr lang="en-GB" sz="800" dirty="0" err="1">
                <a:solidFill>
                  <a:schemeClr val="bg1"/>
                </a:solidFill>
              </a:rPr>
              <a:t>bartlett.test</a:t>
            </a:r>
            <a:r>
              <a:rPr lang="en-GB" sz="800" dirty="0">
                <a:solidFill>
                  <a:schemeClr val="bg1"/>
                </a:solidFill>
              </a:rPr>
              <a:t>(Glucose ~ </a:t>
            </a:r>
            <a:r>
              <a:rPr lang="en-GB" sz="800" dirty="0" err="1">
                <a:solidFill>
                  <a:schemeClr val="bg1"/>
                </a:solidFill>
              </a:rPr>
              <a:t>AgeGroup</a:t>
            </a:r>
            <a:r>
              <a:rPr lang="en-GB" sz="800" dirty="0">
                <a:solidFill>
                  <a:schemeClr val="bg1"/>
                </a:solidFill>
              </a:rPr>
              <a:t>, data = </a:t>
            </a:r>
            <a:r>
              <a:rPr lang="en-GB" sz="800" dirty="0" err="1">
                <a:solidFill>
                  <a:schemeClr val="bg1"/>
                </a:solidFill>
              </a:rPr>
              <a:t>diabetes_clean</a:t>
            </a:r>
            <a:r>
              <a:rPr lang="en-GB" sz="800" dirty="0">
                <a:solidFill>
                  <a:schemeClr val="bg1"/>
                </a:solidFill>
              </a:rPr>
              <a:t>)</a:t>
            </a:r>
          </a:p>
          <a:p>
            <a:r>
              <a:rPr lang="en-GB" sz="800" dirty="0">
                <a:solidFill>
                  <a:schemeClr val="bg1"/>
                </a:solidFill>
              </a:rPr>
              <a:t># # Run Kruskal-Willis test</a:t>
            </a:r>
          </a:p>
          <a:p>
            <a:r>
              <a:rPr lang="en-GB" sz="800" dirty="0" err="1">
                <a:solidFill>
                  <a:schemeClr val="bg1"/>
                </a:solidFill>
              </a:rPr>
              <a:t>kruskal.test</a:t>
            </a:r>
            <a:r>
              <a:rPr lang="en-GB" sz="800" dirty="0">
                <a:solidFill>
                  <a:schemeClr val="bg1"/>
                </a:solidFill>
              </a:rPr>
              <a:t>(Glucose ~ </a:t>
            </a:r>
            <a:r>
              <a:rPr lang="en-GB" sz="800" dirty="0" err="1">
                <a:solidFill>
                  <a:schemeClr val="bg1"/>
                </a:solidFill>
              </a:rPr>
              <a:t>AgeGroup</a:t>
            </a:r>
            <a:r>
              <a:rPr lang="en-GB" sz="800" dirty="0">
                <a:solidFill>
                  <a:schemeClr val="bg1"/>
                </a:solidFill>
              </a:rPr>
              <a:t>, data = </a:t>
            </a:r>
            <a:r>
              <a:rPr lang="en-GB" sz="800" dirty="0" err="1">
                <a:solidFill>
                  <a:schemeClr val="bg1"/>
                </a:solidFill>
              </a:rPr>
              <a:t>diabetes_clean</a:t>
            </a:r>
            <a:r>
              <a:rPr lang="en-GB" sz="800" dirty="0">
                <a:solidFill>
                  <a:schemeClr val="bg1"/>
                </a:solidFill>
              </a:rPr>
              <a:t>)</a:t>
            </a:r>
          </a:p>
          <a:p>
            <a:r>
              <a:rPr lang="en-GB" sz="800" dirty="0">
                <a:solidFill>
                  <a:schemeClr val="bg1"/>
                </a:solidFill>
              </a:rPr>
              <a:t> </a:t>
            </a:r>
          </a:p>
          <a:p>
            <a:r>
              <a:rPr lang="en-GB" sz="800" dirty="0">
                <a:solidFill>
                  <a:schemeClr val="bg1"/>
                </a:solidFill>
              </a:rPr>
              <a:t># Create multiple linear regression of glucose &amp; predictor variables</a:t>
            </a:r>
          </a:p>
          <a:p>
            <a:r>
              <a:rPr lang="en-GB" sz="800" dirty="0" err="1">
                <a:solidFill>
                  <a:schemeClr val="bg1"/>
                </a:solidFill>
              </a:rPr>
              <a:t>model_glucose</a:t>
            </a:r>
            <a:r>
              <a:rPr lang="en-GB" sz="800" dirty="0">
                <a:solidFill>
                  <a:schemeClr val="bg1"/>
                </a:solidFill>
              </a:rPr>
              <a:t> &lt;- </a:t>
            </a:r>
            <a:r>
              <a:rPr lang="en-GB" sz="800" dirty="0" err="1">
                <a:solidFill>
                  <a:schemeClr val="bg1"/>
                </a:solidFill>
              </a:rPr>
              <a:t>lm</a:t>
            </a:r>
            <a:r>
              <a:rPr lang="en-GB" sz="800" dirty="0">
                <a:solidFill>
                  <a:schemeClr val="bg1"/>
                </a:solidFill>
              </a:rPr>
              <a:t>(Glucose ~ Age + BMI + Pregnancies + </a:t>
            </a:r>
            <a:r>
              <a:rPr lang="en-GB" sz="800" dirty="0" err="1">
                <a:solidFill>
                  <a:schemeClr val="bg1"/>
                </a:solidFill>
              </a:rPr>
              <a:t>BloodPressure</a:t>
            </a:r>
            <a:r>
              <a:rPr lang="en-GB" sz="800" dirty="0">
                <a:solidFill>
                  <a:schemeClr val="bg1"/>
                </a:solidFill>
              </a:rPr>
              <a:t> +</a:t>
            </a:r>
          </a:p>
          <a:p>
            <a:r>
              <a:rPr lang="en-GB" sz="800" dirty="0">
                <a:solidFill>
                  <a:schemeClr val="bg1"/>
                </a:solidFill>
              </a:rPr>
              <a:t>                      </a:t>
            </a:r>
            <a:r>
              <a:rPr lang="en-GB" sz="800" dirty="0" err="1">
                <a:solidFill>
                  <a:schemeClr val="bg1"/>
                </a:solidFill>
              </a:rPr>
              <a:t>SkinThickness</a:t>
            </a:r>
            <a:r>
              <a:rPr lang="en-GB" sz="800" dirty="0">
                <a:solidFill>
                  <a:schemeClr val="bg1"/>
                </a:solidFill>
              </a:rPr>
              <a:t> + Insulin + </a:t>
            </a:r>
            <a:r>
              <a:rPr lang="en-GB" sz="800" dirty="0" err="1">
                <a:solidFill>
                  <a:schemeClr val="bg1"/>
                </a:solidFill>
              </a:rPr>
              <a:t>DiabetesPedigreeFunction</a:t>
            </a:r>
            <a:r>
              <a:rPr lang="en-GB" sz="800" dirty="0">
                <a:solidFill>
                  <a:schemeClr val="bg1"/>
                </a:solidFill>
              </a:rPr>
              <a:t>,</a:t>
            </a:r>
          </a:p>
          <a:p>
            <a:r>
              <a:rPr lang="en-GB" sz="800" dirty="0">
                <a:solidFill>
                  <a:schemeClr val="bg1"/>
                </a:solidFill>
              </a:rPr>
              <a:t>                    data = </a:t>
            </a:r>
            <a:r>
              <a:rPr lang="en-GB" sz="800" dirty="0" err="1">
                <a:solidFill>
                  <a:schemeClr val="bg1"/>
                </a:solidFill>
              </a:rPr>
              <a:t>diabetes_clean</a:t>
            </a:r>
            <a:r>
              <a:rPr lang="en-GB" sz="800" dirty="0">
                <a:solidFill>
                  <a:schemeClr val="bg1"/>
                </a:solidFill>
              </a:rPr>
              <a:t>)</a:t>
            </a:r>
          </a:p>
          <a:p>
            <a:r>
              <a:rPr lang="en-GB" sz="800" dirty="0">
                <a:solidFill>
                  <a:schemeClr val="bg1"/>
                </a:solidFill>
              </a:rPr>
              <a:t>summary(</a:t>
            </a:r>
            <a:r>
              <a:rPr lang="en-GB" sz="800" dirty="0" err="1">
                <a:solidFill>
                  <a:schemeClr val="bg1"/>
                </a:solidFill>
              </a:rPr>
              <a:t>model_glucose</a:t>
            </a:r>
            <a:r>
              <a:rPr lang="en-GB" sz="800" dirty="0">
                <a:solidFill>
                  <a:schemeClr val="bg1"/>
                </a:solidFill>
              </a:rPr>
              <a:t>)</a:t>
            </a:r>
          </a:p>
          <a:p>
            <a:r>
              <a:rPr lang="en-GB" sz="800" dirty="0">
                <a:solidFill>
                  <a:schemeClr val="bg1"/>
                </a:solidFill>
              </a:rPr>
              <a:t> </a:t>
            </a:r>
          </a:p>
          <a:p>
            <a:r>
              <a:rPr lang="en-GB" sz="800" dirty="0">
                <a:solidFill>
                  <a:schemeClr val="bg1"/>
                </a:solidFill>
              </a:rPr>
              <a:t># Create logistic regression of diabetes &amp; predictor variables</a:t>
            </a:r>
          </a:p>
          <a:p>
            <a:r>
              <a:rPr lang="en-GB" sz="800" dirty="0">
                <a:solidFill>
                  <a:schemeClr val="bg1"/>
                </a:solidFill>
              </a:rPr>
              <a:t># # Create a clean dataset with only complete cases</a:t>
            </a:r>
          </a:p>
          <a:p>
            <a:r>
              <a:rPr lang="en-GB" sz="800" dirty="0" err="1">
                <a:solidFill>
                  <a:schemeClr val="bg1"/>
                </a:solidFill>
              </a:rPr>
              <a:t>model_diabetes_clean</a:t>
            </a:r>
            <a:r>
              <a:rPr lang="en-GB" sz="800" dirty="0">
                <a:solidFill>
                  <a:schemeClr val="bg1"/>
                </a:solidFill>
              </a:rPr>
              <a:t> &lt;- </a:t>
            </a:r>
            <a:r>
              <a:rPr lang="en-GB" sz="800" dirty="0" err="1">
                <a:solidFill>
                  <a:schemeClr val="bg1"/>
                </a:solidFill>
              </a:rPr>
              <a:t>na.omit</a:t>
            </a:r>
            <a:r>
              <a:rPr lang="en-GB" sz="800" dirty="0">
                <a:solidFill>
                  <a:schemeClr val="bg1"/>
                </a:solidFill>
              </a:rPr>
              <a:t>(</a:t>
            </a:r>
            <a:r>
              <a:rPr lang="en-GB" sz="800" dirty="0" err="1">
                <a:solidFill>
                  <a:schemeClr val="bg1"/>
                </a:solidFill>
              </a:rPr>
              <a:t>diabetes_clean</a:t>
            </a:r>
            <a:r>
              <a:rPr lang="en-GB" sz="800" dirty="0">
                <a:solidFill>
                  <a:schemeClr val="bg1"/>
                </a:solidFill>
              </a:rPr>
              <a:t>[, c("Outcome", "BMI", "Age", "Glucose")])</a:t>
            </a:r>
          </a:p>
          <a:p>
            <a:r>
              <a:rPr lang="en-GB" sz="800" dirty="0" err="1">
                <a:solidFill>
                  <a:schemeClr val="bg1"/>
                </a:solidFill>
              </a:rPr>
              <a:t>model_log</a:t>
            </a:r>
            <a:r>
              <a:rPr lang="en-GB" sz="800" dirty="0">
                <a:solidFill>
                  <a:schemeClr val="bg1"/>
                </a:solidFill>
              </a:rPr>
              <a:t>&lt;- </a:t>
            </a:r>
            <a:r>
              <a:rPr lang="en-GB" sz="800" dirty="0" err="1">
                <a:solidFill>
                  <a:schemeClr val="bg1"/>
                </a:solidFill>
              </a:rPr>
              <a:t>glm</a:t>
            </a:r>
            <a:r>
              <a:rPr lang="en-GB" sz="800" dirty="0">
                <a:solidFill>
                  <a:schemeClr val="bg1"/>
                </a:solidFill>
              </a:rPr>
              <a:t>(Outcome~BMI+Age+Glucose,</a:t>
            </a:r>
          </a:p>
          <a:p>
            <a:r>
              <a:rPr lang="en-GB" sz="800" dirty="0">
                <a:solidFill>
                  <a:schemeClr val="bg1"/>
                </a:solidFill>
              </a:rPr>
              <a:t>                data=</a:t>
            </a:r>
            <a:r>
              <a:rPr lang="en-GB" sz="800" dirty="0" err="1">
                <a:solidFill>
                  <a:schemeClr val="bg1"/>
                </a:solidFill>
              </a:rPr>
              <a:t>model_diabetes_clean</a:t>
            </a:r>
            <a:r>
              <a:rPr lang="en-GB" sz="800" dirty="0">
                <a:solidFill>
                  <a:schemeClr val="bg1"/>
                </a:solidFill>
              </a:rPr>
              <a:t>,</a:t>
            </a:r>
          </a:p>
          <a:p>
            <a:r>
              <a:rPr lang="en-GB" sz="800" dirty="0">
                <a:solidFill>
                  <a:schemeClr val="bg1"/>
                </a:solidFill>
              </a:rPr>
              <a:t>                family=binomial)</a:t>
            </a:r>
          </a:p>
          <a:p>
            <a:r>
              <a:rPr lang="en-GB" sz="800" dirty="0">
                <a:solidFill>
                  <a:schemeClr val="bg1"/>
                </a:solidFill>
              </a:rPr>
              <a:t>summary(</a:t>
            </a:r>
            <a:r>
              <a:rPr lang="en-GB" sz="800" dirty="0" err="1">
                <a:solidFill>
                  <a:schemeClr val="bg1"/>
                </a:solidFill>
              </a:rPr>
              <a:t>model_log</a:t>
            </a:r>
            <a:r>
              <a:rPr lang="en-GB" sz="800" dirty="0">
                <a:solidFill>
                  <a:schemeClr val="bg1"/>
                </a:solidFill>
              </a:rPr>
              <a:t>)</a:t>
            </a:r>
          </a:p>
          <a:p>
            <a:r>
              <a:rPr lang="en-GB" sz="800" dirty="0">
                <a:solidFill>
                  <a:schemeClr val="bg1"/>
                </a:solidFill>
              </a:rPr>
              <a:t> </a:t>
            </a:r>
          </a:p>
          <a:p>
            <a:r>
              <a:rPr lang="en-GB" sz="800" dirty="0">
                <a:solidFill>
                  <a:schemeClr val="bg1"/>
                </a:solidFill>
              </a:rPr>
              <a:t>library(</a:t>
            </a:r>
            <a:r>
              <a:rPr lang="en-GB" sz="800" dirty="0" err="1">
                <a:solidFill>
                  <a:schemeClr val="bg1"/>
                </a:solidFill>
              </a:rPr>
              <a:t>ResourceSelection</a:t>
            </a:r>
            <a:r>
              <a:rPr lang="en-GB" sz="800" dirty="0">
                <a:solidFill>
                  <a:schemeClr val="bg1"/>
                </a:solidFill>
              </a:rPr>
              <a:t>)</a:t>
            </a:r>
          </a:p>
          <a:p>
            <a:r>
              <a:rPr lang="en-GB" sz="800" dirty="0" err="1">
                <a:solidFill>
                  <a:schemeClr val="bg1"/>
                </a:solidFill>
              </a:rPr>
              <a:t>hoslem.test</a:t>
            </a:r>
            <a:r>
              <a:rPr lang="en-GB" sz="800" dirty="0">
                <a:solidFill>
                  <a:schemeClr val="bg1"/>
                </a:solidFill>
              </a:rPr>
              <a:t>(</a:t>
            </a:r>
            <a:r>
              <a:rPr lang="en-GB" sz="800" dirty="0" err="1">
                <a:solidFill>
                  <a:schemeClr val="bg1"/>
                </a:solidFill>
              </a:rPr>
              <a:t>model_diabetes_clean$Outcome,fitted</a:t>
            </a:r>
            <a:r>
              <a:rPr lang="en-GB" sz="800" dirty="0">
                <a:solidFill>
                  <a:schemeClr val="bg1"/>
                </a:solidFill>
              </a:rPr>
              <a:t>(</a:t>
            </a:r>
            <a:r>
              <a:rPr lang="en-GB" sz="800" dirty="0" err="1">
                <a:solidFill>
                  <a:schemeClr val="bg1"/>
                </a:solidFill>
              </a:rPr>
              <a:t>model_log</a:t>
            </a:r>
            <a:r>
              <a:rPr lang="en-GB" sz="800" dirty="0">
                <a:solidFill>
                  <a:schemeClr val="bg1"/>
                </a:solidFill>
              </a:rPr>
              <a:t>),g=10)</a:t>
            </a:r>
          </a:p>
          <a:p>
            <a:r>
              <a:rPr lang="en-GB" sz="800" dirty="0">
                <a:solidFill>
                  <a:schemeClr val="bg1"/>
                </a:solidFill>
              </a:rPr>
              <a:t> </a:t>
            </a:r>
          </a:p>
          <a:p>
            <a:r>
              <a:rPr lang="en-GB" sz="800" dirty="0">
                <a:solidFill>
                  <a:schemeClr val="bg1"/>
                </a:solidFill>
              </a:rPr>
              <a:t># # Classification Performance</a:t>
            </a:r>
          </a:p>
          <a:p>
            <a:r>
              <a:rPr lang="en-GB" sz="800" dirty="0" err="1">
                <a:solidFill>
                  <a:schemeClr val="bg1"/>
                </a:solidFill>
              </a:rPr>
              <a:t>model_diabetes_clean$pred_prob</a:t>
            </a:r>
            <a:r>
              <a:rPr lang="en-GB" sz="800" dirty="0">
                <a:solidFill>
                  <a:schemeClr val="bg1"/>
                </a:solidFill>
              </a:rPr>
              <a:t> &lt;- predict(</a:t>
            </a:r>
            <a:r>
              <a:rPr lang="en-GB" sz="800" dirty="0" err="1">
                <a:solidFill>
                  <a:schemeClr val="bg1"/>
                </a:solidFill>
              </a:rPr>
              <a:t>model_log</a:t>
            </a:r>
            <a:r>
              <a:rPr lang="en-GB" sz="800" dirty="0">
                <a:solidFill>
                  <a:schemeClr val="bg1"/>
                </a:solidFill>
              </a:rPr>
              <a:t>, type = "response")</a:t>
            </a:r>
          </a:p>
          <a:p>
            <a:r>
              <a:rPr lang="en-GB" sz="800" dirty="0" err="1">
                <a:solidFill>
                  <a:schemeClr val="bg1"/>
                </a:solidFill>
              </a:rPr>
              <a:t>model_diabetes_clean$pred_class</a:t>
            </a:r>
            <a:r>
              <a:rPr lang="en-GB" sz="800" dirty="0">
                <a:solidFill>
                  <a:schemeClr val="bg1"/>
                </a:solidFill>
              </a:rPr>
              <a:t> &lt;- </a:t>
            </a:r>
            <a:r>
              <a:rPr lang="en-GB" sz="800" dirty="0" err="1">
                <a:solidFill>
                  <a:schemeClr val="bg1"/>
                </a:solidFill>
              </a:rPr>
              <a:t>ifelse</a:t>
            </a:r>
            <a:r>
              <a:rPr lang="en-GB" sz="800" dirty="0">
                <a:solidFill>
                  <a:schemeClr val="bg1"/>
                </a:solidFill>
              </a:rPr>
              <a:t>(</a:t>
            </a:r>
            <a:r>
              <a:rPr lang="en-GB" sz="800" dirty="0" err="1">
                <a:solidFill>
                  <a:schemeClr val="bg1"/>
                </a:solidFill>
              </a:rPr>
              <a:t>model_diabetes_clean$pred_prob</a:t>
            </a:r>
            <a:r>
              <a:rPr lang="en-GB" sz="800" dirty="0">
                <a:solidFill>
                  <a:schemeClr val="bg1"/>
                </a:solidFill>
              </a:rPr>
              <a:t> &gt;= 0.5, 1, 0)</a:t>
            </a:r>
          </a:p>
          <a:p>
            <a:r>
              <a:rPr lang="en-GB" sz="800" dirty="0">
                <a:solidFill>
                  <a:schemeClr val="bg1"/>
                </a:solidFill>
              </a:rPr>
              <a:t> </a:t>
            </a:r>
          </a:p>
          <a:p>
            <a:r>
              <a:rPr lang="en-GB" sz="800" dirty="0" err="1">
                <a:solidFill>
                  <a:schemeClr val="bg1"/>
                </a:solidFill>
              </a:rPr>
              <a:t>install.packages</a:t>
            </a:r>
            <a:r>
              <a:rPr lang="en-GB" sz="800" dirty="0">
                <a:solidFill>
                  <a:schemeClr val="bg1"/>
                </a:solidFill>
              </a:rPr>
              <a:t>("caret")</a:t>
            </a:r>
          </a:p>
          <a:p>
            <a:r>
              <a:rPr lang="en-GB" sz="800" dirty="0">
                <a:solidFill>
                  <a:schemeClr val="bg1"/>
                </a:solidFill>
              </a:rPr>
              <a:t>library(caret)</a:t>
            </a:r>
          </a:p>
          <a:p>
            <a:r>
              <a:rPr lang="en-GB" sz="800" dirty="0">
                <a:solidFill>
                  <a:schemeClr val="bg1"/>
                </a:solidFill>
              </a:rPr>
              <a:t> </a:t>
            </a:r>
          </a:p>
          <a:p>
            <a:endParaRPr lang="en-GB" sz="800" dirty="0"/>
          </a:p>
        </p:txBody>
      </p:sp>
      <p:sp>
        <p:nvSpPr>
          <p:cNvPr id="8" name="TextBox 7">
            <a:extLst>
              <a:ext uri="{FF2B5EF4-FFF2-40B4-BE49-F238E27FC236}">
                <a16:creationId xmlns:a16="http://schemas.microsoft.com/office/drawing/2014/main" id="{30ED9372-0258-E6DC-A683-CBA4C7B2AFE3}"/>
              </a:ext>
            </a:extLst>
          </p:cNvPr>
          <p:cNvSpPr txBox="1"/>
          <p:nvPr/>
        </p:nvSpPr>
        <p:spPr>
          <a:xfrm>
            <a:off x="8558499" y="258900"/>
            <a:ext cx="2976663" cy="3170099"/>
          </a:xfrm>
          <a:prstGeom prst="rect">
            <a:avLst/>
          </a:prstGeom>
          <a:noFill/>
        </p:spPr>
        <p:txBody>
          <a:bodyPr wrap="square" rtlCol="0">
            <a:spAutoFit/>
          </a:bodyPr>
          <a:lstStyle/>
          <a:p>
            <a:r>
              <a:rPr lang="en-GB" sz="800" dirty="0" err="1">
                <a:solidFill>
                  <a:schemeClr val="bg1"/>
                </a:solidFill>
              </a:rPr>
              <a:t>conf_matrix</a:t>
            </a:r>
            <a:r>
              <a:rPr lang="en-GB" sz="800" dirty="0">
                <a:solidFill>
                  <a:schemeClr val="bg1"/>
                </a:solidFill>
              </a:rPr>
              <a:t> &lt;- </a:t>
            </a:r>
            <a:r>
              <a:rPr lang="en-GB" sz="800" dirty="0" err="1">
                <a:solidFill>
                  <a:schemeClr val="bg1"/>
                </a:solidFill>
              </a:rPr>
              <a:t>confusionMatrix</a:t>
            </a:r>
            <a:r>
              <a:rPr lang="en-GB" sz="800" dirty="0">
                <a:solidFill>
                  <a:schemeClr val="bg1"/>
                </a:solidFill>
              </a:rPr>
              <a:t>(</a:t>
            </a:r>
          </a:p>
          <a:p>
            <a:r>
              <a:rPr lang="en-GB" sz="800" dirty="0">
                <a:solidFill>
                  <a:schemeClr val="bg1"/>
                </a:solidFill>
              </a:rPr>
              <a:t>  factor(</a:t>
            </a:r>
            <a:r>
              <a:rPr lang="en-GB" sz="800" dirty="0" err="1">
                <a:solidFill>
                  <a:schemeClr val="bg1"/>
                </a:solidFill>
              </a:rPr>
              <a:t>model_diabetes_clean$pred_class</a:t>
            </a:r>
            <a:r>
              <a:rPr lang="en-GB" sz="800" dirty="0">
                <a:solidFill>
                  <a:schemeClr val="bg1"/>
                </a:solidFill>
              </a:rPr>
              <a:t>),</a:t>
            </a:r>
          </a:p>
          <a:p>
            <a:r>
              <a:rPr lang="en-GB" sz="800" dirty="0">
                <a:solidFill>
                  <a:schemeClr val="bg1"/>
                </a:solidFill>
              </a:rPr>
              <a:t>  factor(</a:t>
            </a:r>
            <a:r>
              <a:rPr lang="en-GB" sz="800" dirty="0" err="1">
                <a:solidFill>
                  <a:schemeClr val="bg1"/>
                </a:solidFill>
              </a:rPr>
              <a:t>model_diabetes_clean$Outcome</a:t>
            </a:r>
            <a:r>
              <a:rPr lang="en-GB" sz="800" dirty="0">
                <a:solidFill>
                  <a:schemeClr val="bg1"/>
                </a:solidFill>
              </a:rPr>
              <a:t>),</a:t>
            </a:r>
          </a:p>
          <a:p>
            <a:r>
              <a:rPr lang="en-GB" sz="800" dirty="0">
                <a:solidFill>
                  <a:schemeClr val="bg1"/>
                </a:solidFill>
              </a:rPr>
              <a:t>  positive = "1"</a:t>
            </a:r>
          </a:p>
          <a:p>
            <a:r>
              <a:rPr lang="en-GB" sz="800" dirty="0">
                <a:solidFill>
                  <a:schemeClr val="bg1"/>
                </a:solidFill>
              </a:rPr>
              <a:t>)</a:t>
            </a:r>
          </a:p>
          <a:p>
            <a:r>
              <a:rPr lang="en-GB" sz="800" dirty="0">
                <a:solidFill>
                  <a:schemeClr val="bg1"/>
                </a:solidFill>
              </a:rPr>
              <a:t> </a:t>
            </a:r>
          </a:p>
          <a:p>
            <a:r>
              <a:rPr lang="en-GB" sz="800" dirty="0" err="1">
                <a:solidFill>
                  <a:schemeClr val="bg1"/>
                </a:solidFill>
              </a:rPr>
              <a:t>conf_matrix</a:t>
            </a:r>
            <a:endParaRPr lang="en-GB" sz="800" dirty="0">
              <a:solidFill>
                <a:schemeClr val="bg1"/>
              </a:solidFill>
            </a:endParaRPr>
          </a:p>
          <a:p>
            <a:r>
              <a:rPr lang="en-GB" sz="800" dirty="0">
                <a:solidFill>
                  <a:schemeClr val="bg1"/>
                </a:solidFill>
              </a:rPr>
              <a:t> </a:t>
            </a:r>
          </a:p>
          <a:p>
            <a:r>
              <a:rPr lang="en-GB" sz="800" dirty="0">
                <a:solidFill>
                  <a:schemeClr val="bg1"/>
                </a:solidFill>
              </a:rPr>
              <a:t># Investigate if there are any significant interactions betw. BMI &amp; age when predicting </a:t>
            </a:r>
            <a:r>
              <a:rPr lang="en-GB" sz="800" dirty="0" err="1">
                <a:solidFill>
                  <a:schemeClr val="bg1"/>
                </a:solidFill>
              </a:rPr>
              <a:t>dibaetes</a:t>
            </a:r>
            <a:r>
              <a:rPr lang="en-GB" sz="800" dirty="0">
                <a:solidFill>
                  <a:schemeClr val="bg1"/>
                </a:solidFill>
              </a:rPr>
              <a:t> risk</a:t>
            </a:r>
          </a:p>
          <a:p>
            <a:r>
              <a:rPr lang="en-GB" sz="800" dirty="0">
                <a:solidFill>
                  <a:schemeClr val="bg1"/>
                </a:solidFill>
              </a:rPr>
              <a:t># # Log regression model w/o interaction - main effects only</a:t>
            </a:r>
          </a:p>
          <a:p>
            <a:r>
              <a:rPr lang="en-GB" sz="800" dirty="0" err="1">
                <a:solidFill>
                  <a:schemeClr val="bg1"/>
                </a:solidFill>
              </a:rPr>
              <a:t>model_maineff</a:t>
            </a:r>
            <a:r>
              <a:rPr lang="en-GB" sz="800" dirty="0">
                <a:solidFill>
                  <a:schemeClr val="bg1"/>
                </a:solidFill>
              </a:rPr>
              <a:t> &lt;- </a:t>
            </a:r>
            <a:r>
              <a:rPr lang="en-GB" sz="800" dirty="0" err="1">
                <a:solidFill>
                  <a:schemeClr val="bg1"/>
                </a:solidFill>
              </a:rPr>
              <a:t>glm</a:t>
            </a:r>
            <a:r>
              <a:rPr lang="en-GB" sz="800" dirty="0">
                <a:solidFill>
                  <a:schemeClr val="bg1"/>
                </a:solidFill>
              </a:rPr>
              <a:t>(Outcome ~ BMI + Age + Glucose + Pregnancies,</a:t>
            </a:r>
          </a:p>
          <a:p>
            <a:r>
              <a:rPr lang="en-GB" sz="800" dirty="0">
                <a:solidFill>
                  <a:schemeClr val="bg1"/>
                </a:solidFill>
              </a:rPr>
              <a:t>                  data = </a:t>
            </a:r>
            <a:r>
              <a:rPr lang="en-GB" sz="800" dirty="0" err="1">
                <a:solidFill>
                  <a:schemeClr val="bg1"/>
                </a:solidFill>
              </a:rPr>
              <a:t>diabetes_clean</a:t>
            </a:r>
            <a:r>
              <a:rPr lang="en-GB" sz="800" dirty="0">
                <a:solidFill>
                  <a:schemeClr val="bg1"/>
                </a:solidFill>
              </a:rPr>
              <a:t>,</a:t>
            </a:r>
          </a:p>
          <a:p>
            <a:r>
              <a:rPr lang="en-GB" sz="800" dirty="0">
                <a:solidFill>
                  <a:schemeClr val="bg1"/>
                </a:solidFill>
              </a:rPr>
              <a:t>                  family = binomial)</a:t>
            </a:r>
          </a:p>
          <a:p>
            <a:r>
              <a:rPr lang="en-GB" sz="800" dirty="0" err="1">
                <a:solidFill>
                  <a:schemeClr val="bg1"/>
                </a:solidFill>
              </a:rPr>
              <a:t>model_interaction</a:t>
            </a:r>
            <a:r>
              <a:rPr lang="en-GB" sz="800" dirty="0">
                <a:solidFill>
                  <a:schemeClr val="bg1"/>
                </a:solidFill>
              </a:rPr>
              <a:t> &lt;- </a:t>
            </a:r>
            <a:r>
              <a:rPr lang="en-GB" sz="800" dirty="0" err="1">
                <a:solidFill>
                  <a:schemeClr val="bg1"/>
                </a:solidFill>
              </a:rPr>
              <a:t>glm</a:t>
            </a:r>
            <a:r>
              <a:rPr lang="en-GB" sz="800" dirty="0">
                <a:solidFill>
                  <a:schemeClr val="bg1"/>
                </a:solidFill>
              </a:rPr>
              <a:t>(Outcome ~ BMI * Age + Glucose + Pregnancies,</a:t>
            </a:r>
          </a:p>
          <a:p>
            <a:r>
              <a:rPr lang="en-GB" sz="800" dirty="0">
                <a:solidFill>
                  <a:schemeClr val="bg1"/>
                </a:solidFill>
              </a:rPr>
              <a:t>                         data = </a:t>
            </a:r>
            <a:r>
              <a:rPr lang="en-GB" sz="800" dirty="0" err="1">
                <a:solidFill>
                  <a:schemeClr val="bg1"/>
                </a:solidFill>
              </a:rPr>
              <a:t>diabetes_clean</a:t>
            </a:r>
            <a:r>
              <a:rPr lang="en-GB" sz="800" dirty="0">
                <a:solidFill>
                  <a:schemeClr val="bg1"/>
                </a:solidFill>
              </a:rPr>
              <a:t>,</a:t>
            </a:r>
          </a:p>
          <a:p>
            <a:r>
              <a:rPr lang="en-GB" sz="800" dirty="0">
                <a:solidFill>
                  <a:schemeClr val="bg1"/>
                </a:solidFill>
              </a:rPr>
              <a:t>                         family = binomial)</a:t>
            </a:r>
          </a:p>
          <a:p>
            <a:r>
              <a:rPr lang="en-GB" sz="800" dirty="0">
                <a:solidFill>
                  <a:schemeClr val="bg1"/>
                </a:solidFill>
              </a:rPr>
              <a:t># # Likelihood ratio test &amp; odds ratio</a:t>
            </a:r>
          </a:p>
          <a:p>
            <a:r>
              <a:rPr lang="en-GB" sz="800" dirty="0" err="1">
                <a:solidFill>
                  <a:schemeClr val="bg1"/>
                </a:solidFill>
              </a:rPr>
              <a:t>anova</a:t>
            </a:r>
            <a:r>
              <a:rPr lang="en-GB" sz="800" dirty="0">
                <a:solidFill>
                  <a:schemeClr val="bg1"/>
                </a:solidFill>
              </a:rPr>
              <a:t>(</a:t>
            </a:r>
            <a:r>
              <a:rPr lang="en-GB" sz="800" dirty="0" err="1">
                <a:solidFill>
                  <a:schemeClr val="bg1"/>
                </a:solidFill>
              </a:rPr>
              <a:t>model_maineff</a:t>
            </a:r>
            <a:r>
              <a:rPr lang="en-GB" sz="800" dirty="0">
                <a:solidFill>
                  <a:schemeClr val="bg1"/>
                </a:solidFill>
              </a:rPr>
              <a:t>, </a:t>
            </a:r>
            <a:r>
              <a:rPr lang="en-GB" sz="800" dirty="0" err="1">
                <a:solidFill>
                  <a:schemeClr val="bg1"/>
                </a:solidFill>
              </a:rPr>
              <a:t>model_interaction</a:t>
            </a:r>
            <a:r>
              <a:rPr lang="en-GB" sz="800" dirty="0">
                <a:solidFill>
                  <a:schemeClr val="bg1"/>
                </a:solidFill>
              </a:rPr>
              <a:t>, test = "LRT")</a:t>
            </a:r>
          </a:p>
          <a:p>
            <a:r>
              <a:rPr lang="en-GB" sz="800" dirty="0">
                <a:solidFill>
                  <a:schemeClr val="bg1"/>
                </a:solidFill>
              </a:rPr>
              <a:t>summary(</a:t>
            </a:r>
            <a:r>
              <a:rPr lang="en-GB" sz="800" dirty="0" err="1">
                <a:solidFill>
                  <a:schemeClr val="bg1"/>
                </a:solidFill>
              </a:rPr>
              <a:t>model_interaction</a:t>
            </a:r>
            <a:r>
              <a:rPr lang="en-GB" sz="800" dirty="0">
                <a:solidFill>
                  <a:schemeClr val="bg1"/>
                </a:solidFill>
              </a:rPr>
              <a:t>)</a:t>
            </a:r>
          </a:p>
          <a:p>
            <a:r>
              <a:rPr lang="en-GB" sz="800" dirty="0">
                <a:solidFill>
                  <a:schemeClr val="bg1"/>
                </a:solidFill>
              </a:rPr>
              <a:t>exp(</a:t>
            </a:r>
            <a:r>
              <a:rPr lang="en-GB" sz="800" dirty="0" err="1">
                <a:solidFill>
                  <a:schemeClr val="bg1"/>
                </a:solidFill>
              </a:rPr>
              <a:t>cbind</a:t>
            </a:r>
            <a:r>
              <a:rPr lang="en-GB" sz="800" dirty="0">
                <a:solidFill>
                  <a:schemeClr val="bg1"/>
                </a:solidFill>
              </a:rPr>
              <a:t>(OR = </a:t>
            </a:r>
            <a:r>
              <a:rPr lang="en-GB" sz="800" dirty="0" err="1">
                <a:solidFill>
                  <a:schemeClr val="bg1"/>
                </a:solidFill>
              </a:rPr>
              <a:t>coef</a:t>
            </a:r>
            <a:r>
              <a:rPr lang="en-GB" sz="800" dirty="0">
                <a:solidFill>
                  <a:schemeClr val="bg1"/>
                </a:solidFill>
              </a:rPr>
              <a:t>(</a:t>
            </a:r>
            <a:r>
              <a:rPr lang="en-GB" sz="800" dirty="0" err="1">
                <a:solidFill>
                  <a:schemeClr val="bg1"/>
                </a:solidFill>
              </a:rPr>
              <a:t>model_interaction</a:t>
            </a:r>
            <a:r>
              <a:rPr lang="en-GB" sz="800" dirty="0">
                <a:solidFill>
                  <a:schemeClr val="bg1"/>
                </a:solidFill>
              </a:rPr>
              <a:t>), </a:t>
            </a:r>
            <a:r>
              <a:rPr lang="en-GB" sz="800" dirty="0" err="1">
                <a:solidFill>
                  <a:schemeClr val="bg1"/>
                </a:solidFill>
              </a:rPr>
              <a:t>confint</a:t>
            </a:r>
            <a:r>
              <a:rPr lang="en-GB" sz="800" dirty="0">
                <a:solidFill>
                  <a:schemeClr val="bg1"/>
                </a:solidFill>
              </a:rPr>
              <a:t>(</a:t>
            </a:r>
            <a:r>
              <a:rPr lang="en-GB" sz="800" dirty="0" err="1">
                <a:solidFill>
                  <a:schemeClr val="bg1"/>
                </a:solidFill>
              </a:rPr>
              <a:t>model_interaction</a:t>
            </a:r>
            <a:r>
              <a:rPr lang="en-GB" sz="800" dirty="0">
                <a:solidFill>
                  <a:schemeClr val="bg1"/>
                </a:solidFill>
              </a:rPr>
              <a:t>)))</a:t>
            </a:r>
          </a:p>
          <a:p>
            <a:endParaRPr lang="en-GB" sz="800" dirty="0"/>
          </a:p>
        </p:txBody>
      </p:sp>
      <p:pic>
        <p:nvPicPr>
          <p:cNvPr id="10" name="Audio 9">
            <a:extLst>
              <a:ext uri="{FF2B5EF4-FFF2-40B4-BE49-F238E27FC236}">
                <a16:creationId xmlns:a16="http://schemas.microsoft.com/office/drawing/2014/main" id="{3C9D2B44-F27D-1125-7E6C-CCB2D5AF659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54520203"/>
      </p:ext>
    </p:extLst>
  </p:cSld>
  <p:clrMapOvr>
    <a:masterClrMapping/>
  </p:clrMapOvr>
  <mc:AlternateContent xmlns:mc="http://schemas.openxmlformats.org/markup-compatibility/2006">
    <mc:Choice xmlns:p14="http://schemas.microsoft.com/office/powerpoint/2010/main" Requires="p14">
      <p:transition spd="slow" p14:dur="2000" advTm="4064"/>
    </mc:Choice>
    <mc:Fallback>
      <p:transition spd="slow" advTm="4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BE5CCC-2D97-97FF-3BE9-F45CF82966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52C5930-798F-6C19-2CCD-C63893E1B786}"/>
              </a:ext>
            </a:extLst>
          </p:cNvPr>
          <p:cNvSpPr>
            <a:spLocks noGrp="1"/>
          </p:cNvSpPr>
          <p:nvPr>
            <p:ph type="title"/>
          </p:nvPr>
        </p:nvSpPr>
        <p:spPr>
          <a:xfrm>
            <a:off x="741680" y="430482"/>
            <a:ext cx="10500989" cy="1327464"/>
          </a:xfrm>
        </p:spPr>
        <p:txBody>
          <a:bodyPr/>
          <a:lstStyle/>
          <a:p>
            <a:r>
              <a:rPr lang="en-US" dirty="0"/>
              <a:t>Overview of dataset</a:t>
            </a:r>
          </a:p>
        </p:txBody>
      </p:sp>
      <p:sp>
        <p:nvSpPr>
          <p:cNvPr id="4" name="Content Placeholder 3">
            <a:extLst>
              <a:ext uri="{FF2B5EF4-FFF2-40B4-BE49-F238E27FC236}">
                <a16:creationId xmlns:a16="http://schemas.microsoft.com/office/drawing/2014/main" id="{D0E64DAD-50DB-E541-3A66-68E5F6136282}"/>
              </a:ext>
            </a:extLst>
          </p:cNvPr>
          <p:cNvSpPr>
            <a:spLocks noGrp="1"/>
          </p:cNvSpPr>
          <p:nvPr>
            <p:ph sz="quarter" idx="36"/>
          </p:nvPr>
        </p:nvSpPr>
        <p:spPr>
          <a:xfrm>
            <a:off x="741680" y="2465539"/>
            <a:ext cx="10815736" cy="3723753"/>
          </a:xfrm>
        </p:spPr>
        <p:txBody>
          <a:bodyPr/>
          <a:lstStyle/>
          <a:p>
            <a:pPr marL="285750" indent="-285750">
              <a:buFont typeface="Arial" panose="020B0604020202020204" pitchFamily="34" charset="0"/>
              <a:buChar char="•"/>
            </a:pPr>
            <a:r>
              <a:rPr lang="en-GB" dirty="0"/>
              <a:t>Diabetes dataset analysed – descriptive and inferential statistics were generated</a:t>
            </a:r>
          </a:p>
          <a:p>
            <a:endParaRPr lang="en-GB" dirty="0"/>
          </a:p>
          <a:p>
            <a:pPr marL="285750" indent="-285750">
              <a:buFont typeface="Arial" panose="020B0604020202020204" pitchFamily="34" charset="0"/>
              <a:buChar char="•"/>
            </a:pPr>
            <a:r>
              <a:rPr lang="en-GB" dirty="0"/>
              <a:t>All participants are women of Pima Indian heritage, older than 21 years</a:t>
            </a:r>
          </a:p>
          <a:p>
            <a:endParaRPr lang="en-GB" dirty="0"/>
          </a:p>
          <a:p>
            <a:pPr marL="285750" indent="-285750">
              <a:buFont typeface="Arial" panose="020B0604020202020204" pitchFamily="34" charset="0"/>
              <a:buChar char="•"/>
            </a:pPr>
            <a:r>
              <a:rPr lang="en-GB" dirty="0"/>
              <a:t>R used to perform analysis – ease and simplicity of use</a:t>
            </a:r>
            <a:endParaRPr lang="en-US" dirty="0"/>
          </a:p>
          <a:p>
            <a:endParaRPr lang="en-US" dirty="0"/>
          </a:p>
        </p:txBody>
      </p:sp>
      <p:sp>
        <p:nvSpPr>
          <p:cNvPr id="5" name="Slide Number Placeholder 4">
            <a:extLst>
              <a:ext uri="{FF2B5EF4-FFF2-40B4-BE49-F238E27FC236}">
                <a16:creationId xmlns:a16="http://schemas.microsoft.com/office/drawing/2014/main" id="{E8EDCAC7-F970-23A6-07E7-B82E8D69E044}"/>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4</a:t>
            </a:fld>
            <a:endParaRPr lang="en-US" dirty="0"/>
          </a:p>
        </p:txBody>
      </p:sp>
      <p:pic>
        <p:nvPicPr>
          <p:cNvPr id="6" name="Audio 5">
            <a:extLst>
              <a:ext uri="{FF2B5EF4-FFF2-40B4-BE49-F238E27FC236}">
                <a16:creationId xmlns:a16="http://schemas.microsoft.com/office/drawing/2014/main" id="{C28E2E1E-78E9-18EF-3FD0-7A6AADB6BCA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94496522"/>
      </p:ext>
    </p:extLst>
  </p:cSld>
  <p:clrMapOvr>
    <a:masterClrMapping/>
  </p:clrMapOvr>
  <mc:AlternateContent xmlns:mc="http://schemas.openxmlformats.org/markup-compatibility/2006">
    <mc:Choice xmlns:p14="http://schemas.microsoft.com/office/powerpoint/2010/main" Requires="p14">
      <p:transition spd="slow" p14:dur="2000" advTm="36490"/>
    </mc:Choice>
    <mc:Fallback>
      <p:transition spd="slow" advTm="364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7E6A5D-B830-70BC-1587-3E5B0F331ADF}"/>
            </a:ext>
          </a:extLst>
        </p:cNvPr>
        <p:cNvGrpSpPr/>
        <p:nvPr/>
      </p:nvGrpSpPr>
      <p:grpSpPr>
        <a:xfrm>
          <a:off x="0" y="0"/>
          <a:ext cx="0" cy="0"/>
          <a:chOff x="0" y="0"/>
          <a:chExt cx="0" cy="0"/>
        </a:xfrm>
      </p:grpSpPr>
      <p:sp>
        <p:nvSpPr>
          <p:cNvPr id="4" name="Subtitle 3">
            <a:extLst>
              <a:ext uri="{FF2B5EF4-FFF2-40B4-BE49-F238E27FC236}">
                <a16:creationId xmlns:a16="http://schemas.microsoft.com/office/drawing/2014/main" id="{7E5BE322-A1E5-F031-27A6-B098A913C8E6}"/>
              </a:ext>
            </a:extLst>
          </p:cNvPr>
          <p:cNvSpPr>
            <a:spLocks noGrp="1"/>
          </p:cNvSpPr>
          <p:nvPr>
            <p:ph type="subTitle" idx="1"/>
          </p:nvPr>
        </p:nvSpPr>
        <p:spPr>
          <a:xfrm>
            <a:off x="314848" y="2235067"/>
            <a:ext cx="11562303" cy="2387865"/>
          </a:xfrm>
        </p:spPr>
        <p:txBody>
          <a:bodyPr anchor="ctr"/>
          <a:lstStyle/>
          <a:p>
            <a:r>
              <a:rPr lang="en-US" dirty="0"/>
              <a:t>Data exploration and</a:t>
            </a:r>
          </a:p>
          <a:p>
            <a:r>
              <a:rPr lang="en-US" dirty="0"/>
              <a:t>descriptive STATISTICS</a:t>
            </a:r>
          </a:p>
        </p:txBody>
      </p:sp>
      <p:sp>
        <p:nvSpPr>
          <p:cNvPr id="3" name="Slide Number Placeholder 2">
            <a:extLst>
              <a:ext uri="{FF2B5EF4-FFF2-40B4-BE49-F238E27FC236}">
                <a16:creationId xmlns:a16="http://schemas.microsoft.com/office/drawing/2014/main" id="{322708F0-26F5-79B1-8673-4CF5A3B4A75C}"/>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5</a:t>
            </a:fld>
            <a:endParaRPr lang="en-US" dirty="0"/>
          </a:p>
        </p:txBody>
      </p:sp>
      <p:pic>
        <p:nvPicPr>
          <p:cNvPr id="5" name="Audio 4">
            <a:extLst>
              <a:ext uri="{FF2B5EF4-FFF2-40B4-BE49-F238E27FC236}">
                <a16:creationId xmlns:a16="http://schemas.microsoft.com/office/drawing/2014/main" id="{5ABECE78-08B1-E43F-9ABE-141ED17CF75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02985214"/>
      </p:ext>
    </p:extLst>
  </p:cSld>
  <p:clrMapOvr>
    <a:masterClrMapping/>
  </p:clrMapOvr>
  <mc:AlternateContent xmlns:mc="http://schemas.openxmlformats.org/markup-compatibility/2006">
    <mc:Choice xmlns:p14="http://schemas.microsoft.com/office/powerpoint/2010/main" Requires="p14">
      <p:transition spd="slow" p14:dur="2000" advTm="2400"/>
    </mc:Choice>
    <mc:Fallback>
      <p:transition spd="slow" advTm="24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5D902-F59F-FB8F-0538-BB238F62773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14DBBFE-A305-E97A-0485-5BB157423E08}"/>
              </a:ext>
            </a:extLst>
          </p:cNvPr>
          <p:cNvSpPr>
            <a:spLocks noGrp="1"/>
          </p:cNvSpPr>
          <p:nvPr>
            <p:ph type="title"/>
          </p:nvPr>
        </p:nvSpPr>
        <p:spPr>
          <a:xfrm>
            <a:off x="741680" y="430482"/>
            <a:ext cx="10500989" cy="1327464"/>
          </a:xfrm>
        </p:spPr>
        <p:txBody>
          <a:bodyPr/>
          <a:lstStyle/>
          <a:p>
            <a:r>
              <a:rPr lang="en-US" dirty="0"/>
              <a:t>Data exploration</a:t>
            </a:r>
          </a:p>
        </p:txBody>
      </p:sp>
      <p:sp>
        <p:nvSpPr>
          <p:cNvPr id="4" name="Content Placeholder 3">
            <a:extLst>
              <a:ext uri="{FF2B5EF4-FFF2-40B4-BE49-F238E27FC236}">
                <a16:creationId xmlns:a16="http://schemas.microsoft.com/office/drawing/2014/main" id="{7AF80D92-AE3B-8160-35AB-501A52E7C87D}"/>
              </a:ext>
            </a:extLst>
          </p:cNvPr>
          <p:cNvSpPr>
            <a:spLocks noGrp="1"/>
          </p:cNvSpPr>
          <p:nvPr>
            <p:ph sz="quarter" idx="36"/>
          </p:nvPr>
        </p:nvSpPr>
        <p:spPr>
          <a:xfrm>
            <a:off x="493258" y="4685473"/>
            <a:ext cx="11205481" cy="1540725"/>
          </a:xfrm>
        </p:spPr>
        <p:txBody>
          <a:bodyPr/>
          <a:lstStyle/>
          <a:p>
            <a:pPr marL="285750" indent="-285750">
              <a:buFont typeface="Arial" panose="020B0604020202020204" pitchFamily="34" charset="0"/>
              <a:buChar char="•"/>
            </a:pPr>
            <a:r>
              <a:rPr lang="en-GB" sz="1600" dirty="0"/>
              <a:t>Percentage of sample with diabetes higher than global population</a:t>
            </a:r>
          </a:p>
          <a:p>
            <a:pPr marL="285750" indent="-285750">
              <a:buFont typeface="Arial" panose="020B0604020202020204" pitchFamily="34" charset="0"/>
              <a:buChar char="•"/>
            </a:pPr>
            <a:r>
              <a:rPr lang="en-GB" sz="1600" dirty="0"/>
              <a:t>Younger group of women in sample</a:t>
            </a:r>
          </a:p>
          <a:p>
            <a:pPr marL="285750" indent="-285750">
              <a:buFont typeface="Arial" panose="020B0604020202020204" pitchFamily="34" charset="0"/>
              <a:buChar char="•"/>
            </a:pPr>
            <a:r>
              <a:rPr lang="en-GB" sz="1600" dirty="0"/>
              <a:t>Vast majority of women have been pregnant</a:t>
            </a:r>
            <a:endParaRPr lang="en-US" sz="1600" dirty="0"/>
          </a:p>
          <a:p>
            <a:endParaRPr lang="en-US" sz="1600" dirty="0"/>
          </a:p>
        </p:txBody>
      </p:sp>
      <p:sp>
        <p:nvSpPr>
          <p:cNvPr id="5" name="Slide Number Placeholder 4">
            <a:extLst>
              <a:ext uri="{FF2B5EF4-FFF2-40B4-BE49-F238E27FC236}">
                <a16:creationId xmlns:a16="http://schemas.microsoft.com/office/drawing/2014/main" id="{1BA51AE8-78EB-A0F9-15D9-65E264CE2B08}"/>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6</a:t>
            </a:fld>
            <a:endParaRPr lang="en-US" dirty="0"/>
          </a:p>
        </p:txBody>
      </p:sp>
      <p:graphicFrame>
        <p:nvGraphicFramePr>
          <p:cNvPr id="3" name="Content Placeholder 3">
            <a:extLst>
              <a:ext uri="{FF2B5EF4-FFF2-40B4-BE49-F238E27FC236}">
                <a16:creationId xmlns:a16="http://schemas.microsoft.com/office/drawing/2014/main" id="{4A2D266E-E7DA-87BC-ADB9-593BBA3BD12B}"/>
              </a:ext>
            </a:extLst>
          </p:cNvPr>
          <p:cNvGraphicFramePr>
            <a:graphicFrameLocks/>
          </p:cNvGraphicFramePr>
          <p:nvPr>
            <p:extLst>
              <p:ext uri="{D42A27DB-BD31-4B8C-83A1-F6EECF244321}">
                <p14:modId xmlns:p14="http://schemas.microsoft.com/office/powerpoint/2010/main" val="3885690273"/>
              </p:ext>
            </p:extLst>
          </p:nvPr>
        </p:nvGraphicFramePr>
        <p:xfrm>
          <a:off x="2700727" y="2086048"/>
          <a:ext cx="6790544" cy="2260933"/>
        </p:xfrm>
        <a:graphic>
          <a:graphicData uri="http://schemas.openxmlformats.org/drawingml/2006/table">
            <a:tbl>
              <a:tblPr firstRow="1" bandRow="1">
                <a:tableStyleId>{7DF18680-E054-41AD-8BC1-D1AEF772440D}</a:tableStyleId>
              </a:tblPr>
              <a:tblGrid>
                <a:gridCol w="3414467">
                  <a:extLst>
                    <a:ext uri="{9D8B030D-6E8A-4147-A177-3AD203B41FA5}">
                      <a16:colId xmlns:a16="http://schemas.microsoft.com/office/drawing/2014/main" val="600865484"/>
                    </a:ext>
                  </a:extLst>
                </a:gridCol>
                <a:gridCol w="3376077">
                  <a:extLst>
                    <a:ext uri="{9D8B030D-6E8A-4147-A177-3AD203B41FA5}">
                      <a16:colId xmlns:a16="http://schemas.microsoft.com/office/drawing/2014/main" val="1547013639"/>
                    </a:ext>
                  </a:extLst>
                </a:gridCol>
              </a:tblGrid>
              <a:tr h="380493">
                <a:tc>
                  <a:txBody>
                    <a:bodyPr/>
                    <a:lstStyle/>
                    <a:p>
                      <a:r>
                        <a:rPr lang="en-GB" sz="1400" dirty="0">
                          <a:latin typeface="+mn-lt"/>
                        </a:rPr>
                        <a:t>Total Sample</a:t>
                      </a:r>
                    </a:p>
                  </a:txBody>
                  <a:tcPr marL="88099" marR="88099"/>
                </a:tc>
                <a:tc>
                  <a:txBody>
                    <a:bodyPr/>
                    <a:lstStyle/>
                    <a:p>
                      <a:r>
                        <a:rPr lang="en-GB" sz="1400" dirty="0">
                          <a:latin typeface="+mn-lt"/>
                        </a:rPr>
                        <a:t>768</a:t>
                      </a:r>
                    </a:p>
                  </a:txBody>
                  <a:tcPr marL="88099" marR="88099"/>
                </a:tc>
                <a:extLst>
                  <a:ext uri="{0D108BD9-81ED-4DB2-BD59-A6C34878D82A}">
                    <a16:rowId xmlns:a16="http://schemas.microsoft.com/office/drawing/2014/main" val="2281398022"/>
                  </a:ext>
                </a:extLst>
              </a:tr>
              <a:tr h="499365">
                <a:tc>
                  <a:txBody>
                    <a:bodyPr/>
                    <a:lstStyle/>
                    <a:p>
                      <a:r>
                        <a:rPr lang="en-GB" sz="1400" dirty="0">
                          <a:latin typeface="+mn-lt"/>
                        </a:rPr>
                        <a:t>% of people diagnosed with diabetes</a:t>
                      </a:r>
                    </a:p>
                  </a:txBody>
                  <a:tcPr marL="88099" marR="88099"/>
                </a:tc>
                <a:tc>
                  <a:txBody>
                    <a:bodyPr/>
                    <a:lstStyle/>
                    <a:p>
                      <a:r>
                        <a:rPr lang="en-GB" sz="1400" dirty="0">
                          <a:latin typeface="+mn-lt"/>
                        </a:rPr>
                        <a:t>34.90</a:t>
                      </a:r>
                    </a:p>
                  </a:txBody>
                  <a:tcPr marL="88099" marR="88099"/>
                </a:tc>
                <a:extLst>
                  <a:ext uri="{0D108BD9-81ED-4DB2-BD59-A6C34878D82A}">
                    <a16:rowId xmlns:a16="http://schemas.microsoft.com/office/drawing/2014/main" val="923661490"/>
                  </a:ext>
                </a:extLst>
              </a:tr>
              <a:tr h="499365">
                <a:tc>
                  <a:txBody>
                    <a:bodyPr/>
                    <a:lstStyle/>
                    <a:p>
                      <a:r>
                        <a:rPr lang="en-GB" sz="1400" dirty="0">
                          <a:latin typeface="+mn-lt"/>
                        </a:rPr>
                        <a:t>Age distribution</a:t>
                      </a:r>
                    </a:p>
                  </a:txBody>
                  <a:tcPr marL="88099" marR="88099"/>
                </a:tc>
                <a:tc>
                  <a:txBody>
                    <a:bodyPr/>
                    <a:lstStyle/>
                    <a:p>
                      <a:r>
                        <a:rPr lang="en-GB" sz="1400" dirty="0">
                          <a:latin typeface="+mn-lt"/>
                        </a:rPr>
                        <a:t>Mean age – 33.24; median age - 29</a:t>
                      </a:r>
                    </a:p>
                  </a:txBody>
                  <a:tcPr marL="88099" marR="88099"/>
                </a:tc>
                <a:extLst>
                  <a:ext uri="{0D108BD9-81ED-4DB2-BD59-A6C34878D82A}">
                    <a16:rowId xmlns:a16="http://schemas.microsoft.com/office/drawing/2014/main" val="1937222601"/>
                  </a:ext>
                </a:extLst>
              </a:tr>
              <a:tr h="440855">
                <a:tc>
                  <a:txBody>
                    <a:bodyPr/>
                    <a:lstStyle/>
                    <a:p>
                      <a:r>
                        <a:rPr lang="en-GB" sz="1400" dirty="0">
                          <a:latin typeface="+mn-lt"/>
                        </a:rPr>
                        <a:t>Pregnant women</a:t>
                      </a:r>
                    </a:p>
                  </a:txBody>
                  <a:tcPr marL="88099" marR="88099"/>
                </a:tc>
                <a:tc>
                  <a:txBody>
                    <a:bodyPr/>
                    <a:lstStyle/>
                    <a:p>
                      <a:r>
                        <a:rPr lang="en-GB" sz="1400" dirty="0">
                          <a:latin typeface="+mn-lt"/>
                        </a:rPr>
                        <a:t>657</a:t>
                      </a:r>
                    </a:p>
                  </a:txBody>
                  <a:tcPr marL="88099" marR="88099"/>
                </a:tc>
                <a:extLst>
                  <a:ext uri="{0D108BD9-81ED-4DB2-BD59-A6C34878D82A}">
                    <a16:rowId xmlns:a16="http://schemas.microsoft.com/office/drawing/2014/main" val="2923829097"/>
                  </a:ext>
                </a:extLst>
              </a:tr>
              <a:tr h="440855">
                <a:tc>
                  <a:txBody>
                    <a:bodyPr/>
                    <a:lstStyle/>
                    <a:p>
                      <a:r>
                        <a:rPr lang="en-GB" sz="1400" dirty="0">
                          <a:latin typeface="+mn-lt"/>
                        </a:rPr>
                        <a:t>Non-pregnant women</a:t>
                      </a:r>
                    </a:p>
                  </a:txBody>
                  <a:tcPr marL="88099" marR="88099"/>
                </a:tc>
                <a:tc>
                  <a:txBody>
                    <a:bodyPr/>
                    <a:lstStyle/>
                    <a:p>
                      <a:r>
                        <a:rPr lang="en-GB" sz="1400" dirty="0">
                          <a:latin typeface="+mn-lt"/>
                        </a:rPr>
                        <a:t>111</a:t>
                      </a:r>
                    </a:p>
                  </a:txBody>
                  <a:tcPr marL="88099" marR="88099"/>
                </a:tc>
                <a:extLst>
                  <a:ext uri="{0D108BD9-81ED-4DB2-BD59-A6C34878D82A}">
                    <a16:rowId xmlns:a16="http://schemas.microsoft.com/office/drawing/2014/main" val="2142358169"/>
                  </a:ext>
                </a:extLst>
              </a:tr>
            </a:tbl>
          </a:graphicData>
        </a:graphic>
      </p:graphicFrame>
      <p:pic>
        <p:nvPicPr>
          <p:cNvPr id="7" name="Audio 6">
            <a:extLst>
              <a:ext uri="{FF2B5EF4-FFF2-40B4-BE49-F238E27FC236}">
                <a16:creationId xmlns:a16="http://schemas.microsoft.com/office/drawing/2014/main" id="{43B377A0-536D-A22C-88FD-936B09CEBC1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96053350"/>
      </p:ext>
    </p:extLst>
  </p:cSld>
  <p:clrMapOvr>
    <a:masterClrMapping/>
  </p:clrMapOvr>
  <mc:AlternateContent xmlns:mc="http://schemas.openxmlformats.org/markup-compatibility/2006">
    <mc:Choice xmlns:p14="http://schemas.microsoft.com/office/powerpoint/2010/main" Requires="p14">
      <p:transition spd="slow" p14:dur="2000" advTm="36789"/>
    </mc:Choice>
    <mc:Fallback>
      <p:transition spd="slow" advTm="36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1A7280-ED23-DB95-A082-83057B0CA02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F496C9-9D63-7FB6-E9DB-FA3A4AD6E62C}"/>
              </a:ext>
            </a:extLst>
          </p:cNvPr>
          <p:cNvSpPr>
            <a:spLocks noGrp="1"/>
          </p:cNvSpPr>
          <p:nvPr>
            <p:ph type="title"/>
          </p:nvPr>
        </p:nvSpPr>
        <p:spPr>
          <a:xfrm>
            <a:off x="741680" y="430482"/>
            <a:ext cx="10500989" cy="1327464"/>
          </a:xfrm>
        </p:spPr>
        <p:txBody>
          <a:bodyPr/>
          <a:lstStyle/>
          <a:p>
            <a:r>
              <a:rPr lang="en-US" dirty="0"/>
              <a:t>descriptive statistics</a:t>
            </a:r>
          </a:p>
        </p:txBody>
      </p:sp>
      <p:sp>
        <p:nvSpPr>
          <p:cNvPr id="4" name="Content Placeholder 3">
            <a:extLst>
              <a:ext uri="{FF2B5EF4-FFF2-40B4-BE49-F238E27FC236}">
                <a16:creationId xmlns:a16="http://schemas.microsoft.com/office/drawing/2014/main" id="{CAAE7C7C-E254-CAC2-283C-3B7B97951D4D}"/>
              </a:ext>
            </a:extLst>
          </p:cNvPr>
          <p:cNvSpPr>
            <a:spLocks noGrp="1"/>
          </p:cNvSpPr>
          <p:nvPr>
            <p:ph sz="quarter" idx="36"/>
          </p:nvPr>
        </p:nvSpPr>
        <p:spPr>
          <a:xfrm>
            <a:off x="7105338" y="2830126"/>
            <a:ext cx="4593401" cy="2738471"/>
          </a:xfrm>
        </p:spPr>
        <p:txBody>
          <a:bodyPr/>
          <a:lstStyle/>
          <a:p>
            <a:pPr marL="285750" indent="-285750">
              <a:buFont typeface="Arial" panose="020B0604020202020204" pitchFamily="34" charset="0"/>
              <a:buChar char="•"/>
            </a:pPr>
            <a:r>
              <a:rPr lang="en-GB" sz="1600" dirty="0"/>
              <a:t>Range: indicates diversity across sample</a:t>
            </a:r>
          </a:p>
          <a:p>
            <a:pPr marL="285750" indent="-285750">
              <a:buFont typeface="Arial" panose="020B0604020202020204" pitchFamily="34" charset="0"/>
              <a:buChar char="•"/>
            </a:pPr>
            <a:r>
              <a:rPr lang="en-GB" sz="1600" dirty="0"/>
              <a:t>BMI: more individuals are obese</a:t>
            </a:r>
          </a:p>
          <a:p>
            <a:pPr marL="285750" indent="-285750">
              <a:buFont typeface="Arial" panose="020B0604020202020204" pitchFamily="34" charset="0"/>
              <a:buChar char="•"/>
            </a:pPr>
            <a:r>
              <a:rPr lang="en-GB" sz="1600" dirty="0"/>
              <a:t>Glucose: levels across the group are higher</a:t>
            </a:r>
          </a:p>
          <a:p>
            <a:pPr marL="285750" indent="-285750">
              <a:buFont typeface="Arial" panose="020B0604020202020204" pitchFamily="34" charset="0"/>
              <a:buChar char="•"/>
            </a:pPr>
            <a:r>
              <a:rPr lang="en-GB" sz="1600" dirty="0"/>
              <a:t>Blood pressure: average reading is within normal range</a:t>
            </a:r>
          </a:p>
          <a:p>
            <a:pPr marL="285750" indent="-285750">
              <a:buFont typeface="Arial" panose="020B0604020202020204" pitchFamily="34" charset="0"/>
              <a:buChar char="•"/>
            </a:pPr>
            <a:r>
              <a:rPr lang="en-US" sz="1600" dirty="0"/>
              <a:t>No. pregnancies: most women have only experienced 1 pregnancy</a:t>
            </a:r>
          </a:p>
        </p:txBody>
      </p:sp>
      <p:sp>
        <p:nvSpPr>
          <p:cNvPr id="5" name="Slide Number Placeholder 4">
            <a:extLst>
              <a:ext uri="{FF2B5EF4-FFF2-40B4-BE49-F238E27FC236}">
                <a16:creationId xmlns:a16="http://schemas.microsoft.com/office/drawing/2014/main" id="{E9AAFF7F-0CBC-7C58-23FE-324E18AE08D8}"/>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7</a:t>
            </a:fld>
            <a:endParaRPr lang="en-US" dirty="0"/>
          </a:p>
        </p:txBody>
      </p:sp>
      <p:graphicFrame>
        <p:nvGraphicFramePr>
          <p:cNvPr id="6" name="Content Placeholder 3">
            <a:extLst>
              <a:ext uri="{FF2B5EF4-FFF2-40B4-BE49-F238E27FC236}">
                <a16:creationId xmlns:a16="http://schemas.microsoft.com/office/drawing/2014/main" id="{48BE326B-74FC-4A98-7E82-910A9FBC64F9}"/>
              </a:ext>
            </a:extLst>
          </p:cNvPr>
          <p:cNvGraphicFramePr>
            <a:graphicFrameLocks/>
          </p:cNvGraphicFramePr>
          <p:nvPr>
            <p:extLst>
              <p:ext uri="{D42A27DB-BD31-4B8C-83A1-F6EECF244321}">
                <p14:modId xmlns:p14="http://schemas.microsoft.com/office/powerpoint/2010/main" val="2646582156"/>
              </p:ext>
            </p:extLst>
          </p:nvPr>
        </p:nvGraphicFramePr>
        <p:xfrm>
          <a:off x="493261" y="2717949"/>
          <a:ext cx="6478452" cy="2962826"/>
        </p:xfrm>
        <a:graphic>
          <a:graphicData uri="http://schemas.openxmlformats.org/drawingml/2006/table">
            <a:tbl>
              <a:tblPr firstRow="1" bandRow="1">
                <a:tableStyleId>{7DF18680-E054-41AD-8BC1-D1AEF772440D}</a:tableStyleId>
              </a:tblPr>
              <a:tblGrid>
                <a:gridCol w="1052012">
                  <a:extLst>
                    <a:ext uri="{9D8B030D-6E8A-4147-A177-3AD203B41FA5}">
                      <a16:colId xmlns:a16="http://schemas.microsoft.com/office/drawing/2014/main" val="1683494830"/>
                    </a:ext>
                  </a:extLst>
                </a:gridCol>
                <a:gridCol w="794479">
                  <a:extLst>
                    <a:ext uri="{9D8B030D-6E8A-4147-A177-3AD203B41FA5}">
                      <a16:colId xmlns:a16="http://schemas.microsoft.com/office/drawing/2014/main" val="1267835702"/>
                    </a:ext>
                  </a:extLst>
                </a:gridCol>
                <a:gridCol w="824459">
                  <a:extLst>
                    <a:ext uri="{9D8B030D-6E8A-4147-A177-3AD203B41FA5}">
                      <a16:colId xmlns:a16="http://schemas.microsoft.com/office/drawing/2014/main" val="2331693738"/>
                    </a:ext>
                  </a:extLst>
                </a:gridCol>
                <a:gridCol w="959370">
                  <a:extLst>
                    <a:ext uri="{9D8B030D-6E8A-4147-A177-3AD203B41FA5}">
                      <a16:colId xmlns:a16="http://schemas.microsoft.com/office/drawing/2014/main" val="436672772"/>
                    </a:ext>
                  </a:extLst>
                </a:gridCol>
                <a:gridCol w="1543987">
                  <a:extLst>
                    <a:ext uri="{9D8B030D-6E8A-4147-A177-3AD203B41FA5}">
                      <a16:colId xmlns:a16="http://schemas.microsoft.com/office/drawing/2014/main" val="3827654810"/>
                    </a:ext>
                  </a:extLst>
                </a:gridCol>
                <a:gridCol w="1304145">
                  <a:extLst>
                    <a:ext uri="{9D8B030D-6E8A-4147-A177-3AD203B41FA5}">
                      <a16:colId xmlns:a16="http://schemas.microsoft.com/office/drawing/2014/main" val="3078703728"/>
                    </a:ext>
                  </a:extLst>
                </a:gridCol>
              </a:tblGrid>
              <a:tr h="532159">
                <a:tc>
                  <a:txBody>
                    <a:bodyPr/>
                    <a:lstStyle/>
                    <a:p>
                      <a:endParaRPr lang="en-GB" sz="1400"/>
                    </a:p>
                  </a:txBody>
                  <a:tcPr marL="90626" marR="90626" marT="45313" marB="45313"/>
                </a:tc>
                <a:tc>
                  <a:txBody>
                    <a:bodyPr/>
                    <a:lstStyle/>
                    <a:p>
                      <a:r>
                        <a:rPr lang="en-GB" sz="1400" dirty="0"/>
                        <a:t>Age</a:t>
                      </a:r>
                    </a:p>
                  </a:txBody>
                  <a:tcPr marL="90626" marR="90626" marT="45313" marB="45313"/>
                </a:tc>
                <a:tc>
                  <a:txBody>
                    <a:bodyPr/>
                    <a:lstStyle/>
                    <a:p>
                      <a:r>
                        <a:rPr lang="en-GB" sz="1400"/>
                        <a:t>BMI</a:t>
                      </a:r>
                    </a:p>
                  </a:txBody>
                  <a:tcPr marL="90626" marR="90626" marT="45313" marB="45313"/>
                </a:tc>
                <a:tc>
                  <a:txBody>
                    <a:bodyPr/>
                    <a:lstStyle/>
                    <a:p>
                      <a:r>
                        <a:rPr lang="en-GB" sz="1400"/>
                        <a:t>Glucose</a:t>
                      </a:r>
                    </a:p>
                  </a:txBody>
                  <a:tcPr marL="90626" marR="90626" marT="45313" marB="45313"/>
                </a:tc>
                <a:tc>
                  <a:txBody>
                    <a:bodyPr/>
                    <a:lstStyle/>
                    <a:p>
                      <a:r>
                        <a:rPr lang="en-GB" sz="1400"/>
                        <a:t>Blood Pressure</a:t>
                      </a:r>
                    </a:p>
                  </a:txBody>
                  <a:tcPr marL="90626" marR="90626" marT="45313" marB="45313"/>
                </a:tc>
                <a:tc>
                  <a:txBody>
                    <a:bodyPr/>
                    <a:lstStyle/>
                    <a:p>
                      <a:r>
                        <a:rPr lang="en-GB" sz="1400"/>
                        <a:t>Number of Pregnancies</a:t>
                      </a:r>
                    </a:p>
                  </a:txBody>
                  <a:tcPr marL="90626" marR="90626" marT="45313" marB="45313"/>
                </a:tc>
                <a:extLst>
                  <a:ext uri="{0D108BD9-81ED-4DB2-BD59-A6C34878D82A}">
                    <a16:rowId xmlns:a16="http://schemas.microsoft.com/office/drawing/2014/main" val="3332502378"/>
                  </a:ext>
                </a:extLst>
              </a:tr>
              <a:tr h="316418">
                <a:tc>
                  <a:txBody>
                    <a:bodyPr/>
                    <a:lstStyle/>
                    <a:p>
                      <a:r>
                        <a:rPr lang="en-GB" sz="1400"/>
                        <a:t>Mean</a:t>
                      </a:r>
                    </a:p>
                  </a:txBody>
                  <a:tcPr marL="90626" marR="90626" marT="45313" marB="45313"/>
                </a:tc>
                <a:tc>
                  <a:txBody>
                    <a:bodyPr/>
                    <a:lstStyle/>
                    <a:p>
                      <a:r>
                        <a:rPr lang="en-GB" sz="1400"/>
                        <a:t>33.24</a:t>
                      </a:r>
                    </a:p>
                  </a:txBody>
                  <a:tcPr marL="90626" marR="90626" marT="45313" marB="45313"/>
                </a:tc>
                <a:tc>
                  <a:txBody>
                    <a:bodyPr/>
                    <a:lstStyle/>
                    <a:p>
                      <a:r>
                        <a:rPr lang="en-GB" sz="1400"/>
                        <a:t>32.46</a:t>
                      </a:r>
                    </a:p>
                  </a:txBody>
                  <a:tcPr marL="90626" marR="90626" marT="45313" marB="45313"/>
                </a:tc>
                <a:tc>
                  <a:txBody>
                    <a:bodyPr/>
                    <a:lstStyle/>
                    <a:p>
                      <a:r>
                        <a:rPr lang="en-GB" sz="1400" dirty="0"/>
                        <a:t>121.69</a:t>
                      </a:r>
                    </a:p>
                  </a:txBody>
                  <a:tcPr marL="90626" marR="90626" marT="45313" marB="45313"/>
                </a:tc>
                <a:tc>
                  <a:txBody>
                    <a:bodyPr/>
                    <a:lstStyle/>
                    <a:p>
                      <a:r>
                        <a:rPr lang="en-GB" sz="1400"/>
                        <a:t>72.41</a:t>
                      </a:r>
                    </a:p>
                  </a:txBody>
                  <a:tcPr marL="90626" marR="90626" marT="45313" marB="45313"/>
                </a:tc>
                <a:tc>
                  <a:txBody>
                    <a:bodyPr/>
                    <a:lstStyle/>
                    <a:p>
                      <a:r>
                        <a:rPr lang="en-GB" sz="1400"/>
                        <a:t>3.58</a:t>
                      </a:r>
                    </a:p>
                  </a:txBody>
                  <a:tcPr marL="90626" marR="90626" marT="45313" marB="45313"/>
                </a:tc>
                <a:extLst>
                  <a:ext uri="{0D108BD9-81ED-4DB2-BD59-A6C34878D82A}">
                    <a16:rowId xmlns:a16="http://schemas.microsoft.com/office/drawing/2014/main" val="829896349"/>
                  </a:ext>
                </a:extLst>
              </a:tr>
              <a:tr h="316418">
                <a:tc>
                  <a:txBody>
                    <a:bodyPr/>
                    <a:lstStyle/>
                    <a:p>
                      <a:r>
                        <a:rPr lang="en-GB" sz="1400"/>
                        <a:t>Median</a:t>
                      </a:r>
                    </a:p>
                  </a:txBody>
                  <a:tcPr marL="90626" marR="90626" marT="45313" marB="45313"/>
                </a:tc>
                <a:tc>
                  <a:txBody>
                    <a:bodyPr/>
                    <a:lstStyle/>
                    <a:p>
                      <a:r>
                        <a:rPr lang="en-GB" sz="1400"/>
                        <a:t>29.00</a:t>
                      </a:r>
                    </a:p>
                  </a:txBody>
                  <a:tcPr marL="90626" marR="90626" marT="45313" marB="45313"/>
                </a:tc>
                <a:tc>
                  <a:txBody>
                    <a:bodyPr/>
                    <a:lstStyle/>
                    <a:p>
                      <a:r>
                        <a:rPr lang="en-GB" sz="1400"/>
                        <a:t>32.30</a:t>
                      </a:r>
                    </a:p>
                  </a:txBody>
                  <a:tcPr marL="90626" marR="90626" marT="45313" marB="45313"/>
                </a:tc>
                <a:tc>
                  <a:txBody>
                    <a:bodyPr/>
                    <a:lstStyle/>
                    <a:p>
                      <a:r>
                        <a:rPr lang="en-GB" sz="1400"/>
                        <a:t>117.00</a:t>
                      </a:r>
                    </a:p>
                  </a:txBody>
                  <a:tcPr marL="90626" marR="90626" marT="45313" marB="45313"/>
                </a:tc>
                <a:tc>
                  <a:txBody>
                    <a:bodyPr/>
                    <a:lstStyle/>
                    <a:p>
                      <a:r>
                        <a:rPr lang="en-GB" sz="1400"/>
                        <a:t>72.00</a:t>
                      </a:r>
                    </a:p>
                  </a:txBody>
                  <a:tcPr marL="90626" marR="90626" marT="45313" marB="45313"/>
                </a:tc>
                <a:tc>
                  <a:txBody>
                    <a:bodyPr/>
                    <a:lstStyle/>
                    <a:p>
                      <a:r>
                        <a:rPr lang="en-GB" sz="1400"/>
                        <a:t>3.00</a:t>
                      </a:r>
                    </a:p>
                  </a:txBody>
                  <a:tcPr marL="90626" marR="90626" marT="45313" marB="45313"/>
                </a:tc>
                <a:extLst>
                  <a:ext uri="{0D108BD9-81ED-4DB2-BD59-A6C34878D82A}">
                    <a16:rowId xmlns:a16="http://schemas.microsoft.com/office/drawing/2014/main" val="1454704132"/>
                  </a:ext>
                </a:extLst>
              </a:tr>
              <a:tr h="316418">
                <a:tc>
                  <a:txBody>
                    <a:bodyPr/>
                    <a:lstStyle/>
                    <a:p>
                      <a:r>
                        <a:rPr lang="en-GB" sz="1400"/>
                        <a:t>Mode</a:t>
                      </a:r>
                    </a:p>
                  </a:txBody>
                  <a:tcPr marL="90626" marR="90626" marT="45313" marB="45313"/>
                </a:tc>
                <a:tc>
                  <a:txBody>
                    <a:bodyPr/>
                    <a:lstStyle/>
                    <a:p>
                      <a:r>
                        <a:rPr lang="en-GB" sz="1400"/>
                        <a:t>22</a:t>
                      </a:r>
                    </a:p>
                  </a:txBody>
                  <a:tcPr marL="90626" marR="90626" marT="45313" marB="45313"/>
                </a:tc>
                <a:tc>
                  <a:txBody>
                    <a:bodyPr/>
                    <a:lstStyle/>
                    <a:p>
                      <a:r>
                        <a:rPr lang="en-GB" sz="1400"/>
                        <a:t>32</a:t>
                      </a:r>
                    </a:p>
                  </a:txBody>
                  <a:tcPr marL="90626" marR="90626" marT="45313" marB="45313"/>
                </a:tc>
                <a:tc>
                  <a:txBody>
                    <a:bodyPr/>
                    <a:lstStyle/>
                    <a:p>
                      <a:r>
                        <a:rPr lang="en-GB" sz="1400"/>
                        <a:t>99</a:t>
                      </a:r>
                    </a:p>
                  </a:txBody>
                  <a:tcPr marL="90626" marR="90626" marT="45313" marB="45313"/>
                </a:tc>
                <a:tc>
                  <a:txBody>
                    <a:bodyPr/>
                    <a:lstStyle/>
                    <a:p>
                      <a:r>
                        <a:rPr lang="en-GB" sz="1400"/>
                        <a:t>70</a:t>
                      </a:r>
                    </a:p>
                  </a:txBody>
                  <a:tcPr marL="90626" marR="90626" marT="45313" marB="45313"/>
                </a:tc>
                <a:tc>
                  <a:txBody>
                    <a:bodyPr/>
                    <a:lstStyle/>
                    <a:p>
                      <a:r>
                        <a:rPr lang="en-GB" sz="1400"/>
                        <a:t>1</a:t>
                      </a:r>
                    </a:p>
                  </a:txBody>
                  <a:tcPr marL="90626" marR="90626" marT="45313" marB="45313"/>
                </a:tc>
                <a:extLst>
                  <a:ext uri="{0D108BD9-81ED-4DB2-BD59-A6C34878D82A}">
                    <a16:rowId xmlns:a16="http://schemas.microsoft.com/office/drawing/2014/main" val="2207942186"/>
                  </a:ext>
                </a:extLst>
              </a:tr>
              <a:tr h="316418">
                <a:tc>
                  <a:txBody>
                    <a:bodyPr/>
                    <a:lstStyle/>
                    <a:p>
                      <a:r>
                        <a:rPr lang="en-GB" sz="1400"/>
                        <a:t>Minimum</a:t>
                      </a:r>
                    </a:p>
                  </a:txBody>
                  <a:tcPr marL="90626" marR="90626" marT="45313" marB="45313"/>
                </a:tc>
                <a:tc>
                  <a:txBody>
                    <a:bodyPr/>
                    <a:lstStyle/>
                    <a:p>
                      <a:r>
                        <a:rPr lang="en-GB" sz="1400"/>
                        <a:t>21.00</a:t>
                      </a:r>
                    </a:p>
                  </a:txBody>
                  <a:tcPr marL="90626" marR="90626" marT="45313" marB="45313"/>
                </a:tc>
                <a:tc>
                  <a:txBody>
                    <a:bodyPr/>
                    <a:lstStyle/>
                    <a:p>
                      <a:r>
                        <a:rPr lang="en-GB" sz="1400"/>
                        <a:t>18.20</a:t>
                      </a:r>
                    </a:p>
                  </a:txBody>
                  <a:tcPr marL="90626" marR="90626" marT="45313" marB="45313"/>
                </a:tc>
                <a:tc>
                  <a:txBody>
                    <a:bodyPr/>
                    <a:lstStyle/>
                    <a:p>
                      <a:r>
                        <a:rPr lang="en-GB" sz="1400"/>
                        <a:t>44.00</a:t>
                      </a:r>
                    </a:p>
                  </a:txBody>
                  <a:tcPr marL="90626" marR="90626" marT="45313" marB="45313"/>
                </a:tc>
                <a:tc>
                  <a:txBody>
                    <a:bodyPr/>
                    <a:lstStyle/>
                    <a:p>
                      <a:r>
                        <a:rPr lang="en-GB" sz="1400"/>
                        <a:t>24.00</a:t>
                      </a:r>
                    </a:p>
                  </a:txBody>
                  <a:tcPr marL="90626" marR="90626" marT="45313" marB="45313"/>
                </a:tc>
                <a:tc>
                  <a:txBody>
                    <a:bodyPr/>
                    <a:lstStyle/>
                    <a:p>
                      <a:r>
                        <a:rPr lang="en-GB" sz="1400"/>
                        <a:t>0.00</a:t>
                      </a:r>
                    </a:p>
                  </a:txBody>
                  <a:tcPr marL="90626" marR="90626" marT="45313" marB="45313"/>
                </a:tc>
                <a:extLst>
                  <a:ext uri="{0D108BD9-81ED-4DB2-BD59-A6C34878D82A}">
                    <a16:rowId xmlns:a16="http://schemas.microsoft.com/office/drawing/2014/main" val="2016848641"/>
                  </a:ext>
                </a:extLst>
              </a:tr>
              <a:tr h="316418">
                <a:tc>
                  <a:txBody>
                    <a:bodyPr/>
                    <a:lstStyle/>
                    <a:p>
                      <a:r>
                        <a:rPr lang="en-GB" sz="1400"/>
                        <a:t>Maximum</a:t>
                      </a:r>
                    </a:p>
                  </a:txBody>
                  <a:tcPr marL="90626" marR="90626" marT="45313" marB="45313"/>
                </a:tc>
                <a:tc>
                  <a:txBody>
                    <a:bodyPr/>
                    <a:lstStyle/>
                    <a:p>
                      <a:r>
                        <a:rPr lang="en-GB" sz="1400"/>
                        <a:t>81.00</a:t>
                      </a:r>
                    </a:p>
                  </a:txBody>
                  <a:tcPr marL="90626" marR="90626" marT="45313" marB="45313"/>
                </a:tc>
                <a:tc>
                  <a:txBody>
                    <a:bodyPr/>
                    <a:lstStyle/>
                    <a:p>
                      <a:r>
                        <a:rPr lang="en-GB" sz="1400"/>
                        <a:t>67.10</a:t>
                      </a:r>
                    </a:p>
                  </a:txBody>
                  <a:tcPr marL="90626" marR="90626" marT="45313" marB="45313"/>
                </a:tc>
                <a:tc>
                  <a:txBody>
                    <a:bodyPr/>
                    <a:lstStyle/>
                    <a:p>
                      <a:r>
                        <a:rPr lang="en-GB" sz="1400"/>
                        <a:t>199.00</a:t>
                      </a:r>
                    </a:p>
                  </a:txBody>
                  <a:tcPr marL="90626" marR="90626" marT="45313" marB="45313"/>
                </a:tc>
                <a:tc>
                  <a:txBody>
                    <a:bodyPr/>
                    <a:lstStyle/>
                    <a:p>
                      <a:r>
                        <a:rPr lang="en-GB" sz="1400" dirty="0"/>
                        <a:t>122.00</a:t>
                      </a:r>
                    </a:p>
                  </a:txBody>
                  <a:tcPr marL="90626" marR="90626" marT="45313" marB="45313"/>
                </a:tc>
                <a:tc>
                  <a:txBody>
                    <a:bodyPr/>
                    <a:lstStyle/>
                    <a:p>
                      <a:r>
                        <a:rPr lang="en-GB" sz="1400"/>
                        <a:t>17.00</a:t>
                      </a:r>
                    </a:p>
                  </a:txBody>
                  <a:tcPr marL="90626" marR="90626" marT="45313" marB="45313"/>
                </a:tc>
                <a:extLst>
                  <a:ext uri="{0D108BD9-81ED-4DB2-BD59-A6C34878D82A}">
                    <a16:rowId xmlns:a16="http://schemas.microsoft.com/office/drawing/2014/main" val="1443369818"/>
                  </a:ext>
                </a:extLst>
              </a:tr>
              <a:tr h="316418">
                <a:tc>
                  <a:txBody>
                    <a:bodyPr/>
                    <a:lstStyle/>
                    <a:p>
                      <a:r>
                        <a:rPr lang="en-GB" sz="1400"/>
                        <a:t>Range</a:t>
                      </a:r>
                    </a:p>
                  </a:txBody>
                  <a:tcPr marL="90626" marR="90626" marT="45313" marB="45313"/>
                </a:tc>
                <a:tc>
                  <a:txBody>
                    <a:bodyPr/>
                    <a:lstStyle/>
                    <a:p>
                      <a:r>
                        <a:rPr lang="en-GB" sz="1400"/>
                        <a:t>60.00</a:t>
                      </a:r>
                    </a:p>
                  </a:txBody>
                  <a:tcPr marL="90626" marR="90626" marT="45313" marB="45313"/>
                </a:tc>
                <a:tc>
                  <a:txBody>
                    <a:bodyPr/>
                    <a:lstStyle/>
                    <a:p>
                      <a:r>
                        <a:rPr lang="en-GB" sz="1400"/>
                        <a:t>48.90</a:t>
                      </a:r>
                    </a:p>
                  </a:txBody>
                  <a:tcPr marL="90626" marR="90626" marT="45313" marB="45313"/>
                </a:tc>
                <a:tc>
                  <a:txBody>
                    <a:bodyPr/>
                    <a:lstStyle/>
                    <a:p>
                      <a:r>
                        <a:rPr lang="en-GB" sz="1400"/>
                        <a:t>155.00</a:t>
                      </a:r>
                    </a:p>
                  </a:txBody>
                  <a:tcPr marL="90626" marR="90626" marT="45313" marB="45313"/>
                </a:tc>
                <a:tc>
                  <a:txBody>
                    <a:bodyPr/>
                    <a:lstStyle/>
                    <a:p>
                      <a:r>
                        <a:rPr lang="en-GB" sz="1400"/>
                        <a:t>98.00</a:t>
                      </a:r>
                    </a:p>
                  </a:txBody>
                  <a:tcPr marL="90626" marR="90626" marT="45313" marB="45313"/>
                </a:tc>
                <a:tc>
                  <a:txBody>
                    <a:bodyPr/>
                    <a:lstStyle/>
                    <a:p>
                      <a:r>
                        <a:rPr lang="en-GB" sz="1400"/>
                        <a:t>17.00</a:t>
                      </a:r>
                    </a:p>
                  </a:txBody>
                  <a:tcPr marL="90626" marR="90626" marT="45313" marB="45313"/>
                </a:tc>
                <a:extLst>
                  <a:ext uri="{0D108BD9-81ED-4DB2-BD59-A6C34878D82A}">
                    <a16:rowId xmlns:a16="http://schemas.microsoft.com/office/drawing/2014/main" val="2466911738"/>
                  </a:ext>
                </a:extLst>
              </a:tr>
              <a:tr h="532159">
                <a:tc>
                  <a:txBody>
                    <a:bodyPr/>
                    <a:lstStyle/>
                    <a:p>
                      <a:r>
                        <a:rPr lang="en-GB" sz="1400"/>
                        <a:t>Standard Deviation</a:t>
                      </a:r>
                    </a:p>
                  </a:txBody>
                  <a:tcPr marL="90626" marR="90626" marT="45313" marB="45313"/>
                </a:tc>
                <a:tc>
                  <a:txBody>
                    <a:bodyPr/>
                    <a:lstStyle/>
                    <a:p>
                      <a:r>
                        <a:rPr lang="en-GB" sz="1400"/>
                        <a:t>11.67</a:t>
                      </a:r>
                    </a:p>
                  </a:txBody>
                  <a:tcPr marL="90626" marR="90626" marT="45313" marB="45313"/>
                </a:tc>
                <a:tc>
                  <a:txBody>
                    <a:bodyPr/>
                    <a:lstStyle/>
                    <a:p>
                      <a:r>
                        <a:rPr lang="en-GB" sz="1400"/>
                        <a:t>6.92</a:t>
                      </a:r>
                    </a:p>
                  </a:txBody>
                  <a:tcPr marL="90626" marR="90626" marT="45313" marB="45313"/>
                </a:tc>
                <a:tc>
                  <a:txBody>
                    <a:bodyPr/>
                    <a:lstStyle/>
                    <a:p>
                      <a:r>
                        <a:rPr lang="en-GB" sz="1400"/>
                        <a:t>30.54</a:t>
                      </a:r>
                    </a:p>
                  </a:txBody>
                  <a:tcPr marL="90626" marR="90626" marT="45313" marB="45313"/>
                </a:tc>
                <a:tc>
                  <a:txBody>
                    <a:bodyPr/>
                    <a:lstStyle/>
                    <a:p>
                      <a:r>
                        <a:rPr lang="en-GB" sz="1400"/>
                        <a:t>12.38</a:t>
                      </a:r>
                    </a:p>
                  </a:txBody>
                  <a:tcPr marL="90626" marR="90626" marT="45313" marB="45313"/>
                </a:tc>
                <a:tc>
                  <a:txBody>
                    <a:bodyPr/>
                    <a:lstStyle/>
                    <a:p>
                      <a:r>
                        <a:rPr lang="en-GB" sz="1400" dirty="0"/>
                        <a:t>3.70</a:t>
                      </a:r>
                    </a:p>
                  </a:txBody>
                  <a:tcPr marL="90626" marR="90626" marT="45313" marB="45313"/>
                </a:tc>
                <a:extLst>
                  <a:ext uri="{0D108BD9-81ED-4DB2-BD59-A6C34878D82A}">
                    <a16:rowId xmlns:a16="http://schemas.microsoft.com/office/drawing/2014/main" val="942871186"/>
                  </a:ext>
                </a:extLst>
              </a:tr>
            </a:tbl>
          </a:graphicData>
        </a:graphic>
      </p:graphicFrame>
      <p:pic>
        <p:nvPicPr>
          <p:cNvPr id="8" name="Audio 7">
            <a:extLst>
              <a:ext uri="{FF2B5EF4-FFF2-40B4-BE49-F238E27FC236}">
                <a16:creationId xmlns:a16="http://schemas.microsoft.com/office/drawing/2014/main" id="{5BD2BFA3-1B6A-1AC3-6308-CFE78E10F6B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85831929"/>
      </p:ext>
    </p:extLst>
  </p:cSld>
  <p:clrMapOvr>
    <a:masterClrMapping/>
  </p:clrMapOvr>
  <mc:AlternateContent xmlns:mc="http://schemas.openxmlformats.org/markup-compatibility/2006">
    <mc:Choice xmlns:p14="http://schemas.microsoft.com/office/powerpoint/2010/main" Requires="p14">
      <p:transition spd="slow" p14:dur="2000" advTm="35264"/>
    </mc:Choice>
    <mc:Fallback>
      <p:transition spd="slow" advTm="35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13AA44-30D3-5AFF-EEB0-BF517F6184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25DBBCF-3C48-895D-8532-9A18C5B03C43}"/>
              </a:ext>
            </a:extLst>
          </p:cNvPr>
          <p:cNvSpPr>
            <a:spLocks noGrp="1"/>
          </p:cNvSpPr>
          <p:nvPr>
            <p:ph type="title"/>
          </p:nvPr>
        </p:nvSpPr>
        <p:spPr>
          <a:xfrm>
            <a:off x="741680" y="430482"/>
            <a:ext cx="10500989" cy="1327464"/>
          </a:xfrm>
        </p:spPr>
        <p:txBody>
          <a:bodyPr/>
          <a:lstStyle/>
          <a:p>
            <a:r>
              <a:rPr lang="en-US" dirty="0"/>
              <a:t>Plots for glucose and blood pressure scores</a:t>
            </a:r>
          </a:p>
        </p:txBody>
      </p:sp>
      <p:sp>
        <p:nvSpPr>
          <p:cNvPr id="4" name="Content Placeholder 3">
            <a:extLst>
              <a:ext uri="{FF2B5EF4-FFF2-40B4-BE49-F238E27FC236}">
                <a16:creationId xmlns:a16="http://schemas.microsoft.com/office/drawing/2014/main" id="{6A9AC491-BBF6-2A31-B2B4-7A48A1331E88}"/>
              </a:ext>
            </a:extLst>
          </p:cNvPr>
          <p:cNvSpPr>
            <a:spLocks noGrp="1"/>
          </p:cNvSpPr>
          <p:nvPr>
            <p:ph sz="quarter" idx="36"/>
          </p:nvPr>
        </p:nvSpPr>
        <p:spPr>
          <a:xfrm>
            <a:off x="1770416" y="5478336"/>
            <a:ext cx="3374630" cy="747862"/>
          </a:xfrm>
        </p:spPr>
        <p:txBody>
          <a:bodyPr/>
          <a:lstStyle/>
          <a:p>
            <a:r>
              <a:rPr lang="en-GB" dirty="0"/>
              <a:t>Distribution of glucose levels is quite normal</a:t>
            </a:r>
          </a:p>
        </p:txBody>
      </p:sp>
      <p:sp>
        <p:nvSpPr>
          <p:cNvPr id="5" name="Slide Number Placeholder 4">
            <a:extLst>
              <a:ext uri="{FF2B5EF4-FFF2-40B4-BE49-F238E27FC236}">
                <a16:creationId xmlns:a16="http://schemas.microsoft.com/office/drawing/2014/main" id="{7DFB654E-FD94-7D84-BF7C-1DAEB4A8C8D6}"/>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8</a:t>
            </a:fld>
            <a:endParaRPr lang="en-US" dirty="0"/>
          </a:p>
        </p:txBody>
      </p:sp>
      <p:pic>
        <p:nvPicPr>
          <p:cNvPr id="3" name="Picture 2" descr="A graph of a level of glucose&#10;&#10;AI-generated content may be incorrect.">
            <a:extLst>
              <a:ext uri="{FF2B5EF4-FFF2-40B4-BE49-F238E27FC236}">
                <a16:creationId xmlns:a16="http://schemas.microsoft.com/office/drawing/2014/main" id="{E70D9DA3-8BD5-0273-3505-D05C03979592}"/>
              </a:ext>
            </a:extLst>
          </p:cNvPr>
          <p:cNvPicPr>
            <a:picLocks noChangeAspect="1"/>
          </p:cNvPicPr>
          <p:nvPr/>
        </p:nvPicPr>
        <p:blipFill>
          <a:blip r:embed="rId5"/>
          <a:stretch>
            <a:fillRect/>
          </a:stretch>
        </p:blipFill>
        <p:spPr>
          <a:xfrm>
            <a:off x="1780734" y="2116668"/>
            <a:ext cx="3374630" cy="3197462"/>
          </a:xfrm>
          <a:prstGeom prst="rect">
            <a:avLst/>
          </a:prstGeom>
        </p:spPr>
      </p:pic>
      <p:pic>
        <p:nvPicPr>
          <p:cNvPr id="6" name="Picture 5" descr="A graph with a bar graph and a line graph&#10;&#10;AI-generated content may be incorrect.">
            <a:extLst>
              <a:ext uri="{FF2B5EF4-FFF2-40B4-BE49-F238E27FC236}">
                <a16:creationId xmlns:a16="http://schemas.microsoft.com/office/drawing/2014/main" id="{6DC87DE0-A388-9234-17A8-B0B62210B1C3}"/>
              </a:ext>
            </a:extLst>
          </p:cNvPr>
          <p:cNvPicPr>
            <a:picLocks noChangeAspect="1"/>
          </p:cNvPicPr>
          <p:nvPr/>
        </p:nvPicPr>
        <p:blipFill>
          <a:blip r:embed="rId6"/>
          <a:stretch>
            <a:fillRect/>
          </a:stretch>
        </p:blipFill>
        <p:spPr>
          <a:xfrm>
            <a:off x="7036637" y="2106893"/>
            <a:ext cx="3395264" cy="3217012"/>
          </a:xfrm>
          <a:prstGeom prst="rect">
            <a:avLst/>
          </a:prstGeom>
        </p:spPr>
      </p:pic>
      <p:sp>
        <p:nvSpPr>
          <p:cNvPr id="7" name="Content Placeholder 3">
            <a:extLst>
              <a:ext uri="{FF2B5EF4-FFF2-40B4-BE49-F238E27FC236}">
                <a16:creationId xmlns:a16="http://schemas.microsoft.com/office/drawing/2014/main" id="{E1147E2E-8418-BB5B-F4EF-598108C9A9AE}"/>
              </a:ext>
            </a:extLst>
          </p:cNvPr>
          <p:cNvSpPr txBox="1">
            <a:spLocks/>
          </p:cNvSpPr>
          <p:nvPr/>
        </p:nvSpPr>
        <p:spPr>
          <a:xfrm>
            <a:off x="7046954" y="5478336"/>
            <a:ext cx="3374630" cy="747862"/>
          </a:xfrm>
          <a:prstGeom prst="rect">
            <a:avLst/>
          </a:prstGeom>
        </p:spPr>
        <p:txBody>
          <a:bodyPr vert="horz" lIns="91440" tIns="45720" rIns="91440" bIns="45720" rtlCol="0">
            <a:noAutofit/>
          </a:bodyPr>
          <a:lstStyle>
            <a:lvl1pPr marL="0" indent="0" algn="l" defTabSz="914400" rtl="0" eaLnBrk="1" latinLnBrk="0" hangingPunct="1">
              <a:lnSpc>
                <a:spcPct val="120000"/>
              </a:lnSpc>
              <a:spcBef>
                <a:spcPts val="1000"/>
              </a:spcBef>
              <a:buClr>
                <a:schemeClr val="accent6"/>
              </a:buClr>
              <a:buFont typeface="Arial" panose="020B0604020202020204" pitchFamily="34" charset="0"/>
              <a:buNone/>
              <a:defRPr sz="1800" kern="1200" spc="0" baseline="0">
                <a:solidFill>
                  <a:schemeClr val="bg1"/>
                </a:solidFill>
                <a:latin typeface="+mn-lt"/>
                <a:ea typeface="+mn-ea"/>
                <a:cs typeface="Biome" panose="020B0503030204020804" pitchFamily="34" charset="0"/>
              </a:defRPr>
            </a:lvl1pPr>
            <a:lvl2pPr marL="283464"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2pPr>
            <a:lvl3pPr marL="566928"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3pPr>
            <a:lvl4pPr marL="859536" indent="-285750" algn="l" defTabSz="914400" rtl="0" eaLnBrk="1" latinLnBrk="0" hangingPunct="1">
              <a:lnSpc>
                <a:spcPct val="120000"/>
              </a:lnSpc>
              <a:spcBef>
                <a:spcPts val="1000"/>
              </a:spcBef>
              <a:buClr>
                <a:schemeClr val="accent3">
                  <a:lumMod val="75000"/>
                </a:schemeClr>
              </a:buClr>
              <a:buFont typeface="Arial" panose="020B0604020202020204" pitchFamily="34" charset="0"/>
              <a:buChar char="•"/>
              <a:defRPr sz="1800" kern="1200" spc="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dirty="0"/>
              <a:t>Distribution of blood pressure readings is quite normal</a:t>
            </a:r>
          </a:p>
        </p:txBody>
      </p:sp>
      <p:pic>
        <p:nvPicPr>
          <p:cNvPr id="9" name="Audio 8">
            <a:extLst>
              <a:ext uri="{FF2B5EF4-FFF2-40B4-BE49-F238E27FC236}">
                <a16:creationId xmlns:a16="http://schemas.microsoft.com/office/drawing/2014/main" id="{7DC99C20-8B11-6BA0-E01D-6478E6BF9C3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899764934"/>
      </p:ext>
    </p:extLst>
  </p:cSld>
  <p:clrMapOvr>
    <a:masterClrMapping/>
  </p:clrMapOvr>
  <mc:AlternateContent xmlns:mc="http://schemas.openxmlformats.org/markup-compatibility/2006">
    <mc:Choice xmlns:p14="http://schemas.microsoft.com/office/powerpoint/2010/main" Requires="p14">
      <p:transition spd="slow" p14:dur="2000" advTm="20416"/>
    </mc:Choice>
    <mc:Fallback>
      <p:transition spd="slow" advTm="204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644D3A-24CF-6A2F-D565-C5BA12F1221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7520670-7A95-830C-BA9A-EA6193A61984}"/>
              </a:ext>
            </a:extLst>
          </p:cNvPr>
          <p:cNvSpPr>
            <a:spLocks noGrp="1"/>
          </p:cNvSpPr>
          <p:nvPr>
            <p:ph type="title"/>
          </p:nvPr>
        </p:nvSpPr>
        <p:spPr>
          <a:xfrm>
            <a:off x="741680" y="430482"/>
            <a:ext cx="10500989" cy="1327464"/>
          </a:xfrm>
        </p:spPr>
        <p:txBody>
          <a:bodyPr/>
          <a:lstStyle/>
          <a:p>
            <a:r>
              <a:rPr lang="en-US" dirty="0"/>
              <a:t>Plots for age, </a:t>
            </a:r>
            <a:r>
              <a:rPr lang="en-US" dirty="0" err="1"/>
              <a:t>bmi</a:t>
            </a:r>
            <a:r>
              <a:rPr lang="en-US" dirty="0"/>
              <a:t> and pregnancies</a:t>
            </a:r>
          </a:p>
        </p:txBody>
      </p:sp>
      <p:sp>
        <p:nvSpPr>
          <p:cNvPr id="4" name="Content Placeholder 3">
            <a:extLst>
              <a:ext uri="{FF2B5EF4-FFF2-40B4-BE49-F238E27FC236}">
                <a16:creationId xmlns:a16="http://schemas.microsoft.com/office/drawing/2014/main" id="{592B3756-A93C-7C4C-19BA-4EF73B3A878E}"/>
              </a:ext>
            </a:extLst>
          </p:cNvPr>
          <p:cNvSpPr>
            <a:spLocks noGrp="1"/>
          </p:cNvSpPr>
          <p:nvPr>
            <p:ph sz="quarter" idx="36"/>
          </p:nvPr>
        </p:nvSpPr>
        <p:spPr>
          <a:xfrm>
            <a:off x="741680" y="5478336"/>
            <a:ext cx="10682984" cy="747862"/>
          </a:xfrm>
        </p:spPr>
        <p:txBody>
          <a:bodyPr/>
          <a:lstStyle/>
          <a:p>
            <a:pPr algn="ctr"/>
            <a:r>
              <a:rPr lang="en-GB" dirty="0"/>
              <a:t>No. pregnancies, BMI, and age all skewed right</a:t>
            </a:r>
          </a:p>
        </p:txBody>
      </p:sp>
      <p:sp>
        <p:nvSpPr>
          <p:cNvPr id="5" name="Slide Number Placeholder 4">
            <a:extLst>
              <a:ext uri="{FF2B5EF4-FFF2-40B4-BE49-F238E27FC236}">
                <a16:creationId xmlns:a16="http://schemas.microsoft.com/office/drawing/2014/main" id="{3C0577CF-4D80-E18D-2AF1-A977C6A1AF9B}"/>
              </a:ext>
            </a:extLst>
          </p:cNvPr>
          <p:cNvSpPr>
            <a:spLocks noGrp="1"/>
          </p:cNvSpPr>
          <p:nvPr>
            <p:ph type="sldNum" sz="quarter" idx="12"/>
          </p:nvPr>
        </p:nvSpPr>
        <p:spPr>
          <a:xfrm>
            <a:off x="9140971" y="6226198"/>
            <a:ext cx="2743200" cy="365125"/>
          </a:xfrm>
        </p:spPr>
        <p:txBody>
          <a:bodyPr/>
          <a:lstStyle/>
          <a:p>
            <a:fld id="{FE024F78-56A6-7740-B68D-8D4D026EDF3F}" type="slidenum">
              <a:rPr lang="en-US" smtClean="0"/>
              <a:pPr/>
              <a:t>9</a:t>
            </a:fld>
            <a:endParaRPr lang="en-US" dirty="0"/>
          </a:p>
        </p:txBody>
      </p:sp>
      <p:pic>
        <p:nvPicPr>
          <p:cNvPr id="8" name="Picture 7" descr="A graph of a bar chart&#10;&#10;AI-generated content may be incorrect.">
            <a:extLst>
              <a:ext uri="{FF2B5EF4-FFF2-40B4-BE49-F238E27FC236}">
                <a16:creationId xmlns:a16="http://schemas.microsoft.com/office/drawing/2014/main" id="{0C0C3B01-C675-19E6-D9C4-FE83C843E822}"/>
              </a:ext>
            </a:extLst>
          </p:cNvPr>
          <p:cNvPicPr>
            <a:picLocks noChangeAspect="1"/>
          </p:cNvPicPr>
          <p:nvPr/>
        </p:nvPicPr>
        <p:blipFill>
          <a:blip r:embed="rId5"/>
          <a:stretch>
            <a:fillRect/>
          </a:stretch>
        </p:blipFill>
        <p:spPr>
          <a:xfrm>
            <a:off x="741680" y="2116667"/>
            <a:ext cx="3395264" cy="3217013"/>
          </a:xfrm>
          <a:prstGeom prst="rect">
            <a:avLst/>
          </a:prstGeom>
        </p:spPr>
      </p:pic>
      <p:pic>
        <p:nvPicPr>
          <p:cNvPr id="9" name="Picture 8" descr="A graph with a green bar&#10;&#10;AI-generated content may be incorrect.">
            <a:extLst>
              <a:ext uri="{FF2B5EF4-FFF2-40B4-BE49-F238E27FC236}">
                <a16:creationId xmlns:a16="http://schemas.microsoft.com/office/drawing/2014/main" id="{62313259-196B-A64A-C36F-60DE0AE8D2EC}"/>
              </a:ext>
            </a:extLst>
          </p:cNvPr>
          <p:cNvPicPr>
            <a:picLocks noChangeAspect="1"/>
          </p:cNvPicPr>
          <p:nvPr/>
        </p:nvPicPr>
        <p:blipFill>
          <a:blip r:embed="rId6"/>
          <a:stretch>
            <a:fillRect/>
          </a:stretch>
        </p:blipFill>
        <p:spPr>
          <a:xfrm>
            <a:off x="4391328" y="2116668"/>
            <a:ext cx="3395261" cy="3217011"/>
          </a:xfrm>
          <a:prstGeom prst="rect">
            <a:avLst/>
          </a:prstGeom>
        </p:spPr>
      </p:pic>
      <p:pic>
        <p:nvPicPr>
          <p:cNvPr id="10" name="Picture 9" descr="A graph of a number of age distribution&#10;&#10;AI-generated content may be incorrect.">
            <a:extLst>
              <a:ext uri="{FF2B5EF4-FFF2-40B4-BE49-F238E27FC236}">
                <a16:creationId xmlns:a16="http://schemas.microsoft.com/office/drawing/2014/main" id="{F84D3EDA-E8D5-0AF7-588D-BB12557C9E1E}"/>
              </a:ext>
            </a:extLst>
          </p:cNvPr>
          <p:cNvPicPr>
            <a:picLocks noChangeAspect="1"/>
          </p:cNvPicPr>
          <p:nvPr/>
        </p:nvPicPr>
        <p:blipFill>
          <a:blip r:embed="rId7"/>
          <a:stretch>
            <a:fillRect/>
          </a:stretch>
        </p:blipFill>
        <p:spPr>
          <a:xfrm>
            <a:off x="8029403" y="2116667"/>
            <a:ext cx="3395261" cy="3217010"/>
          </a:xfrm>
          <a:prstGeom prst="rect">
            <a:avLst/>
          </a:prstGeom>
        </p:spPr>
      </p:pic>
      <p:pic>
        <p:nvPicPr>
          <p:cNvPr id="13" name="Audio 12">
            <a:extLst>
              <a:ext uri="{FF2B5EF4-FFF2-40B4-BE49-F238E27FC236}">
                <a16:creationId xmlns:a16="http://schemas.microsoft.com/office/drawing/2014/main" id="{AC9F87CB-F193-DB4A-2182-B4C93FCB9CD1}"/>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48143647"/>
      </p:ext>
    </p:extLst>
  </p:cSld>
  <p:clrMapOvr>
    <a:masterClrMapping/>
  </p:clrMapOvr>
  <mc:AlternateContent xmlns:mc="http://schemas.openxmlformats.org/markup-compatibility/2006">
    <mc:Choice xmlns:p14="http://schemas.microsoft.com/office/powerpoint/2010/main" Requires="p14">
      <p:transition spd="slow" p14:dur="2000" advTm="35242"/>
    </mc:Choice>
    <mc:Fallback>
      <p:transition spd="slow" advTm="35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4.3|2.4|0.8|0.8|0.6"/>
</p:tagLst>
</file>

<file path=ppt/theme/theme1.xml><?xml version="1.0" encoding="utf-8"?>
<a:theme xmlns:a="http://schemas.openxmlformats.org/drawingml/2006/main" name="Custom">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M11936837_win32_SL_V11" id="{EAD6EF7B-6F25-4469-AF6A-07D6EB1461DD}" vid="{30FEA78B-2F89-4FF0-8415-E3920802C58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42E6C21-1752-4E06-9FE3-208D45ADB66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A78D9019-7CE1-4B77-8F5D-67F6576598CB}">
  <ds:schemaRefs>
    <ds:schemaRef ds:uri="http://schemas.microsoft.com/sharepoint/v3/contenttype/forms"/>
  </ds:schemaRefs>
</ds:datastoreItem>
</file>

<file path=customXml/itemProps3.xml><?xml version="1.0" encoding="utf-8"?>
<ds:datastoreItem xmlns:ds="http://schemas.openxmlformats.org/officeDocument/2006/customXml" ds:itemID="{AF6E7B4D-FB62-47B7-AAA7-0DEC9938DB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354</TotalTime>
  <Words>9077</Words>
  <Application>Microsoft Macintosh PowerPoint</Application>
  <PresentationFormat>Widescreen</PresentationFormat>
  <Paragraphs>1093</Paragraphs>
  <Slides>30</Slides>
  <Notes>30</Notes>
  <HiddenSlides>0</HiddenSlides>
  <MMClips>30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Arial Nova</vt:lpstr>
      <vt:lpstr>Biome</vt:lpstr>
      <vt:lpstr>Calibri</vt:lpstr>
      <vt:lpstr>Custom</vt:lpstr>
      <vt:lpstr>Statistical analysis of Diabetes in pima indians</vt:lpstr>
      <vt:lpstr>agenda</vt:lpstr>
      <vt:lpstr>Introduction to diabetes</vt:lpstr>
      <vt:lpstr>Overview of dataset</vt:lpstr>
      <vt:lpstr>PowerPoint Presentation</vt:lpstr>
      <vt:lpstr>Data exploration</vt:lpstr>
      <vt:lpstr>descriptive statistics</vt:lpstr>
      <vt:lpstr>Plots for glucose and blood pressure scores</vt:lpstr>
      <vt:lpstr>Plots for age, bmi and pregnancies</vt:lpstr>
      <vt:lpstr>Outliers</vt:lpstr>
      <vt:lpstr>Rate of diabetes across age group, bmi category, and pregnancy group</vt:lpstr>
      <vt:lpstr>PowerPoint Presentation</vt:lpstr>
      <vt:lpstr>Is there a significant difference in glucose levels between those with and without diabetes?</vt:lpstr>
      <vt:lpstr>Is there a significant difference in glucose levels between those with and without diabetes?</vt:lpstr>
      <vt:lpstr>Is there a significant difference in the number of pregnancies between those with and without diabetes?</vt:lpstr>
      <vt:lpstr>Is there a significant difference in the number of pregnancies between those with and without diabetes?</vt:lpstr>
      <vt:lpstr>Correlations between all continuous variables</vt:lpstr>
      <vt:lpstr>The association between diabetes and bmi categories and age groups</vt:lpstr>
      <vt:lpstr>Comparison of mean glucose levels per age group</vt:lpstr>
      <vt:lpstr>Which variables predict glucose levels?</vt:lpstr>
      <vt:lpstr>Can age, bmi, and glucose levels predict diabetes?</vt:lpstr>
      <vt:lpstr>Model evaluation</vt:lpstr>
      <vt:lpstr>Does an age x bmi interaction improve the prediction of diabetes risk? </vt:lpstr>
      <vt:lpstr>PowerPoint Presentation</vt:lpstr>
      <vt:lpstr>Summary of findings</vt:lpstr>
      <vt:lpstr>Recommendations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dc:title>
  <cp:lastModifiedBy>Jasellia Williams</cp:lastModifiedBy>
  <cp:revision>17</cp:revision>
  <dcterms:created xsi:type="dcterms:W3CDTF">2024-01-05T14:58:10Z</dcterms:created>
  <dcterms:modified xsi:type="dcterms:W3CDTF">2025-10-20T22:43:10Z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